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Gill Sans" panose="020B0502020104020203" pitchFamily="34" charset="-79"/>
      <p:regular r:id="rId20"/>
      <p:bold r:id="rId21"/>
    </p:embeddedFont>
    <p:embeddedFont>
      <p:font typeface="Impact" panose="020B0806030902050204" pitchFamily="3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snapToObjects="1" showGuides="1">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d4d1b849d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5d4d1b849d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d2ed650b1_0_1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4" name="Google Shape;264;g5d2ed650b1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baaebbc6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5baaebbc6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5baaebbc61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baaebbc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5baaebbc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5baaebbc6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d2ed650b1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5d2ed650b1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5d2ed650b1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d2ed650b1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5d2ed650b1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5d2ed650b1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d2ed650b1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5d2ed650b1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5d2ed650b1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d4d1b849d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5d4d1b849d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5d4d1b849d_0_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d4d1b849d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5d4d1b849d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5d4d1b849d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dia" type="title">
  <p:cSld name="TITLE">
    <p:bg>
      <p:bgPr>
        <a:solidFill>
          <a:schemeClr val="accent1"/>
        </a:solidFill>
        <a:effectLst/>
      </p:bgPr>
    </p:bg>
    <p:spTree>
      <p:nvGrpSpPr>
        <p:cNvPr id="1" name="Shape 17"/>
        <p:cNvGrpSpPr/>
        <p:nvPr/>
      </p:nvGrpSpPr>
      <p:grpSpPr>
        <a:xfrm>
          <a:off x="0" y="0"/>
          <a:ext cx="0" cy="0"/>
          <a:chOff x="0" y="0"/>
          <a:chExt cx="0" cy="0"/>
        </a:xfrm>
      </p:grpSpPr>
      <p:sp>
        <p:nvSpPr>
          <p:cNvPr id="18" name="Google Shape;18;p2" title="scalloped circle"/>
          <p:cNvSpPr/>
          <p:nvPr/>
        </p:nvSpPr>
        <p:spPr>
          <a:xfrm>
            <a:off x="3557016" y="630936"/>
            <a:ext cx="5235575"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9" name="Google Shape;19;p2"/>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0000"/>
              <a:buFont typeface="Impact"/>
              <a:buNone/>
              <a:defRPr sz="10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Autofit/>
          </a:bodyPr>
          <a:lstStyle>
            <a:lvl1pPr lvl="0" algn="ctr">
              <a:lnSpc>
                <a:spcPct val="100000"/>
              </a:lnSpc>
              <a:spcBef>
                <a:spcPts val="700"/>
              </a:spcBef>
              <a:spcAft>
                <a:spcPts val="0"/>
              </a:spcAft>
              <a:buSzPts val="2000"/>
              <a:buNone/>
              <a:defRPr sz="2000" b="1" i="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a:endParaRPr/>
          </a:p>
        </p:txBody>
      </p:sp>
      <p:sp>
        <p:nvSpPr>
          <p:cNvPr id="21" name="Google Shape;21;p2"/>
          <p:cNvSpPr txBox="1">
            <a:spLocks noGrp="1"/>
          </p:cNvSpPr>
          <p:nvPr>
            <p:ph type="dt" idx="10"/>
          </p:nvPr>
        </p:nvSpPr>
        <p:spPr>
          <a:xfrm>
            <a:off x="1078523"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895E0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4180332"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895E0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9067218" y="6375679"/>
            <a:ext cx="2329723"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5E04"/>
                </a:solidFill>
                <a:latin typeface="Gill Sans"/>
                <a:ea typeface="Gill Sans"/>
                <a:cs typeface="Gill Sans"/>
                <a:sym typeface="Gill Sans"/>
              </a:defRPr>
            </a:lvl1pPr>
            <a:lvl2pPr marL="0" lvl="1" indent="0" algn="r">
              <a:spcBef>
                <a:spcPts val="0"/>
              </a:spcBef>
              <a:buNone/>
              <a:defRPr sz="1200" b="0" i="0" u="none" strike="noStrike" cap="none">
                <a:solidFill>
                  <a:srgbClr val="895E04"/>
                </a:solidFill>
                <a:latin typeface="Gill Sans"/>
                <a:ea typeface="Gill Sans"/>
                <a:cs typeface="Gill Sans"/>
                <a:sym typeface="Gill Sans"/>
              </a:defRPr>
            </a:lvl2pPr>
            <a:lvl3pPr marL="0" lvl="2" indent="0" algn="r">
              <a:spcBef>
                <a:spcPts val="0"/>
              </a:spcBef>
              <a:buNone/>
              <a:defRPr sz="1200" b="0" i="0" u="none" strike="noStrike" cap="none">
                <a:solidFill>
                  <a:srgbClr val="895E04"/>
                </a:solidFill>
                <a:latin typeface="Gill Sans"/>
                <a:ea typeface="Gill Sans"/>
                <a:cs typeface="Gill Sans"/>
                <a:sym typeface="Gill Sans"/>
              </a:defRPr>
            </a:lvl3pPr>
            <a:lvl4pPr marL="0" lvl="3" indent="0" algn="r">
              <a:spcBef>
                <a:spcPts val="0"/>
              </a:spcBef>
              <a:buNone/>
              <a:defRPr sz="1200" b="0" i="0" u="none" strike="noStrike" cap="none">
                <a:solidFill>
                  <a:srgbClr val="895E04"/>
                </a:solidFill>
                <a:latin typeface="Gill Sans"/>
                <a:ea typeface="Gill Sans"/>
                <a:cs typeface="Gill Sans"/>
                <a:sym typeface="Gill Sans"/>
              </a:defRPr>
            </a:lvl4pPr>
            <a:lvl5pPr marL="0" lvl="4" indent="0" algn="r">
              <a:spcBef>
                <a:spcPts val="0"/>
              </a:spcBef>
              <a:buNone/>
              <a:defRPr sz="1200" b="0" i="0" u="none" strike="noStrike" cap="none">
                <a:solidFill>
                  <a:srgbClr val="895E04"/>
                </a:solidFill>
                <a:latin typeface="Gill Sans"/>
                <a:ea typeface="Gill Sans"/>
                <a:cs typeface="Gill Sans"/>
                <a:sym typeface="Gill Sans"/>
              </a:defRPr>
            </a:lvl5pPr>
            <a:lvl6pPr marL="0" lvl="5" indent="0" algn="r">
              <a:spcBef>
                <a:spcPts val="0"/>
              </a:spcBef>
              <a:buNone/>
              <a:defRPr sz="1200" b="0" i="0" u="none" strike="noStrike" cap="none">
                <a:solidFill>
                  <a:srgbClr val="895E04"/>
                </a:solidFill>
                <a:latin typeface="Gill Sans"/>
                <a:ea typeface="Gill Sans"/>
                <a:cs typeface="Gill Sans"/>
                <a:sym typeface="Gill Sans"/>
              </a:defRPr>
            </a:lvl6pPr>
            <a:lvl7pPr marL="0" lvl="6" indent="0" algn="r">
              <a:spcBef>
                <a:spcPts val="0"/>
              </a:spcBef>
              <a:buNone/>
              <a:defRPr sz="1200" b="0" i="0" u="none" strike="noStrike" cap="none">
                <a:solidFill>
                  <a:srgbClr val="895E04"/>
                </a:solidFill>
                <a:latin typeface="Gill Sans"/>
                <a:ea typeface="Gill Sans"/>
                <a:cs typeface="Gill Sans"/>
                <a:sym typeface="Gill Sans"/>
              </a:defRPr>
            </a:lvl7pPr>
            <a:lvl8pPr marL="0" lvl="7" indent="0" algn="r">
              <a:spcBef>
                <a:spcPts val="0"/>
              </a:spcBef>
              <a:buNone/>
              <a:defRPr sz="1200" b="0" i="0" u="none" strike="noStrike" cap="none">
                <a:solidFill>
                  <a:srgbClr val="895E04"/>
                </a:solidFill>
                <a:latin typeface="Gill Sans"/>
                <a:ea typeface="Gill Sans"/>
                <a:cs typeface="Gill Sans"/>
                <a:sym typeface="Gill Sans"/>
              </a:defRPr>
            </a:lvl8pPr>
            <a:lvl9pPr marL="0" lvl="8" indent="0" algn="r">
              <a:spcBef>
                <a:spcPts val="0"/>
              </a:spcBef>
              <a:buNone/>
              <a:defRPr sz="1200" b="0" i="0" u="none" strike="noStrike" cap="none">
                <a:solidFill>
                  <a:srgbClr val="895E0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nl-NL"/>
              <a:t>‹nr.›</a:t>
            </a:fld>
            <a:endParaRPr/>
          </a:p>
        </p:txBody>
      </p:sp>
      <p:sp>
        <p:nvSpPr>
          <p:cNvPr id="24" name="Google Shape;24;p2" title="left edge border"/>
          <p:cNvSpPr/>
          <p:nvPr/>
        </p:nvSpPr>
        <p:spPr>
          <a:xfrm>
            <a:off x="0" y="0"/>
            <a:ext cx="283464"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1"/>
          <p:cNvSpPr txBox="1">
            <a:spLocks noGrp="1"/>
          </p:cNvSpPr>
          <p:nvPr>
            <p:ph type="body" idx="1"/>
          </p:nvPr>
        </p:nvSpPr>
        <p:spPr>
          <a:xfrm rot="5400000">
            <a:off x="4544043" y="-1006365"/>
            <a:ext cx="3593591" cy="10178322"/>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6" name="Google Shape;86;p11"/>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rot="5400000">
            <a:off x="8012185" y="2436522"/>
            <a:ext cx="5600404"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2"/>
          <p:cNvSpPr txBox="1">
            <a:spLocks noGrp="1"/>
          </p:cNvSpPr>
          <p:nvPr>
            <p:ph type="body" idx="1"/>
          </p:nvPr>
        </p:nvSpPr>
        <p:spPr>
          <a:xfrm rot="5400000">
            <a:off x="2653390" y="-1013705"/>
            <a:ext cx="5600405" cy="8392585"/>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92" name="Google Shape;92;p12"/>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25"/>
        <p:cNvGrpSpPr/>
        <p:nvPr/>
      </p:nvGrpSpPr>
      <p:grpSpPr>
        <a:xfrm>
          <a:off x="0" y="0"/>
          <a:ext cx="0" cy="0"/>
          <a:chOff x="0" y="0"/>
          <a:chExt cx="0" cy="0"/>
        </a:xfrm>
      </p:grpSpPr>
      <p:sp>
        <p:nvSpPr>
          <p:cNvPr id="26" name="Google Shape;26;p3"/>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2" name="Google Shape;32;p4"/>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Inhoud met bijschrift" type="objTx">
  <p:cSld name="OBJECT_WITH_CAPTION_TEXT">
    <p:spTree>
      <p:nvGrpSpPr>
        <p:cNvPr id="1" name="Shape 35"/>
        <p:cNvGrpSpPr/>
        <p:nvPr/>
      </p:nvGrpSpPr>
      <p:grpSpPr>
        <a:xfrm>
          <a:off x="0" y="0"/>
          <a:ext cx="0" cy="0"/>
          <a:chOff x="0" y="0"/>
          <a:chExt cx="0" cy="0"/>
        </a:xfrm>
      </p:grpSpPr>
      <p:sp>
        <p:nvSpPr>
          <p:cNvPr id="36" name="Google Shape;36;p5"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37" name="Google Shape;37;p5"/>
          <p:cNvSpPr txBox="1">
            <a:spLocks noGrp="1"/>
          </p:cNvSpPr>
          <p:nvPr>
            <p:ph type="title"/>
          </p:nvPr>
        </p:nvSpPr>
        <p:spPr>
          <a:xfrm>
            <a:off x="8337884" y="457199"/>
            <a:ext cx="3092115" cy="119667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900"/>
              <a:buFont typeface="Gill Sans"/>
              <a:buNone/>
              <a:defRPr sz="1900" b="1" i="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765051" y="920377"/>
            <a:ext cx="6158418" cy="4985124"/>
          </a:xfrm>
          <a:prstGeom prst="rect">
            <a:avLst/>
          </a:prstGeom>
          <a:noFill/>
          <a:ln>
            <a:noFill/>
          </a:ln>
        </p:spPr>
        <p:txBody>
          <a:bodyPr spcFirstLastPara="1" wrap="square" lIns="91425" tIns="45700" rIns="91425" bIns="45700" anchor="t" anchorCtr="0">
            <a:noAutofit/>
          </a:bodyPr>
          <a:lstStyle>
            <a:lvl1pPr marL="457200" lvl="0" indent="-431800" algn="l">
              <a:lnSpc>
                <a:spcPct val="110000"/>
              </a:lnSpc>
              <a:spcBef>
                <a:spcPts val="700"/>
              </a:spcBef>
              <a:spcAft>
                <a:spcPts val="0"/>
              </a:spcAft>
              <a:buSzPts val="3200"/>
              <a:buChar char="•"/>
              <a:defRPr sz="3200"/>
            </a:lvl1pPr>
            <a:lvl2pPr marL="914400" lvl="1" indent="-406400" algn="l">
              <a:lnSpc>
                <a:spcPct val="110000"/>
              </a:lnSpc>
              <a:spcBef>
                <a:spcPts val="700"/>
              </a:spcBef>
              <a:spcAft>
                <a:spcPts val="0"/>
              </a:spcAft>
              <a:buSzPts val="2800"/>
              <a:buChar char="–"/>
              <a:defRPr sz="2800"/>
            </a:lvl2pPr>
            <a:lvl3pPr marL="1371600" lvl="2" indent="-381000" algn="l">
              <a:lnSpc>
                <a:spcPct val="110000"/>
              </a:lnSpc>
              <a:spcBef>
                <a:spcPts val="700"/>
              </a:spcBef>
              <a:spcAft>
                <a:spcPts val="0"/>
              </a:spcAft>
              <a:buSzPts val="2400"/>
              <a:buChar char="•"/>
              <a:defRPr sz="2400"/>
            </a:lvl3pPr>
            <a:lvl4pPr marL="1828800" lvl="3" indent="-355600" algn="l">
              <a:lnSpc>
                <a:spcPct val="110000"/>
              </a:lnSpc>
              <a:spcBef>
                <a:spcPts val="700"/>
              </a:spcBef>
              <a:spcAft>
                <a:spcPts val="0"/>
              </a:spcAft>
              <a:buSzPts val="2000"/>
              <a:buChar char="–"/>
              <a:defRPr sz="2000"/>
            </a:lvl4pPr>
            <a:lvl5pPr marL="2286000" lvl="4" indent="-355600" algn="l">
              <a:lnSpc>
                <a:spcPct val="110000"/>
              </a:lnSpc>
              <a:spcBef>
                <a:spcPts val="700"/>
              </a:spcBef>
              <a:spcAft>
                <a:spcPts val="0"/>
              </a:spcAft>
              <a:buSzPts val="2000"/>
              <a:buChar char="•"/>
              <a:defRPr sz="2000"/>
            </a:lvl5pPr>
            <a:lvl6pPr marL="2743200" lvl="5" indent="-355600" algn="l">
              <a:lnSpc>
                <a:spcPct val="110000"/>
              </a:lnSpc>
              <a:spcBef>
                <a:spcPts val="700"/>
              </a:spcBef>
              <a:spcAft>
                <a:spcPts val="0"/>
              </a:spcAft>
              <a:buSzPts val="2000"/>
              <a:buChar char="–"/>
              <a:defRPr sz="2000"/>
            </a:lvl6pPr>
            <a:lvl7pPr marL="3200400" lvl="6" indent="-355600" algn="l">
              <a:lnSpc>
                <a:spcPct val="110000"/>
              </a:lnSpc>
              <a:spcBef>
                <a:spcPts val="700"/>
              </a:spcBef>
              <a:spcAft>
                <a:spcPts val="0"/>
              </a:spcAft>
              <a:buSzPts val="2000"/>
              <a:buChar char="•"/>
              <a:defRPr sz="2000"/>
            </a:lvl7pPr>
            <a:lvl8pPr marL="3657600" lvl="7" indent="-355600" algn="l">
              <a:lnSpc>
                <a:spcPct val="110000"/>
              </a:lnSpc>
              <a:spcBef>
                <a:spcPts val="700"/>
              </a:spcBef>
              <a:spcAft>
                <a:spcPts val="0"/>
              </a:spcAft>
              <a:buSzPts val="2000"/>
              <a:buChar char="–"/>
              <a:defRPr sz="2000"/>
            </a:lvl8pPr>
            <a:lvl9pPr marL="4114800" lvl="8" indent="-355600" algn="l">
              <a:lnSpc>
                <a:spcPct val="110000"/>
              </a:lnSpc>
              <a:spcBef>
                <a:spcPts val="700"/>
              </a:spcBef>
              <a:spcAft>
                <a:spcPts val="0"/>
              </a:spcAft>
              <a:buSzPts val="2000"/>
              <a:buChar char="•"/>
              <a:defRPr sz="2000"/>
            </a:lvl9pPr>
          </a:lstStyle>
          <a:p>
            <a:endParaRPr/>
          </a:p>
        </p:txBody>
      </p:sp>
      <p:sp>
        <p:nvSpPr>
          <p:cNvPr id="39" name="Google Shape;39;p5"/>
          <p:cNvSpPr txBox="1">
            <a:spLocks noGrp="1"/>
          </p:cNvSpPr>
          <p:nvPr>
            <p:ph type="body" idx="2"/>
          </p:nvPr>
        </p:nvSpPr>
        <p:spPr>
          <a:xfrm>
            <a:off x="8337885" y="1741336"/>
            <a:ext cx="3092115" cy="416416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40" name="Google Shape;40;p5"/>
          <p:cNvSpPr txBox="1">
            <a:spLocks noGrp="1"/>
          </p:cNvSpPr>
          <p:nvPr>
            <p:ph type="dt" idx="10"/>
          </p:nvPr>
        </p:nvSpPr>
        <p:spPr>
          <a:xfrm>
            <a:off x="765051" y="6375679"/>
            <a:ext cx="1233355"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2103620" y="6375679"/>
            <a:ext cx="3482179"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5691014" y="6375679"/>
            <a:ext cx="1232456"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
        <p:nvSpPr>
          <p:cNvPr id="43" name="Google Shape;43;p5"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ekop" type="secHead">
  <p:cSld name="SECTION_HEADER">
    <p:bg>
      <p:bgPr>
        <a:solidFill>
          <a:schemeClr val="dk2"/>
        </a:solidFill>
        <a:effectLst/>
      </p:bgPr>
    </p:bg>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3242929" y="1073888"/>
            <a:ext cx="8187071" cy="40646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2"/>
              </a:buClr>
              <a:buSzPts val="8400"/>
              <a:buFont typeface="Impact"/>
              <a:buNone/>
              <a:defRPr sz="8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3242930" y="5159781"/>
            <a:ext cx="7017488" cy="9511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2000"/>
              <a:buNone/>
              <a:defRPr sz="2000" b="1" i="0" cap="none">
                <a:solidFill>
                  <a:schemeClr val="accent1"/>
                </a:solidFill>
              </a:defRPr>
            </a:lvl1pPr>
            <a:lvl2pPr marL="914400" lvl="1" indent="-228600" algn="l">
              <a:lnSpc>
                <a:spcPct val="110000"/>
              </a:lnSpc>
              <a:spcBef>
                <a:spcPts val="700"/>
              </a:spcBef>
              <a:spcAft>
                <a:spcPts val="0"/>
              </a:spcAft>
              <a:buSzPts val="2000"/>
              <a:buNone/>
              <a:defRPr sz="2000">
                <a:solidFill>
                  <a:schemeClr val="lt1"/>
                </a:solidFill>
              </a:defRPr>
            </a:lvl2pPr>
            <a:lvl3pPr marL="1371600" lvl="2" indent="-228600" algn="l">
              <a:lnSpc>
                <a:spcPct val="110000"/>
              </a:lnSpc>
              <a:spcBef>
                <a:spcPts val="700"/>
              </a:spcBef>
              <a:spcAft>
                <a:spcPts val="0"/>
              </a:spcAft>
              <a:buSzPts val="1800"/>
              <a:buNone/>
              <a:defRPr sz="1800">
                <a:solidFill>
                  <a:schemeClr val="lt1"/>
                </a:solidFill>
              </a:defRPr>
            </a:lvl3pPr>
            <a:lvl4pPr marL="1828800" lvl="3" indent="-228600" algn="l">
              <a:lnSpc>
                <a:spcPct val="110000"/>
              </a:lnSpc>
              <a:spcBef>
                <a:spcPts val="700"/>
              </a:spcBef>
              <a:spcAft>
                <a:spcPts val="0"/>
              </a:spcAft>
              <a:buSzPts val="1600"/>
              <a:buNone/>
              <a:defRPr sz="1600">
                <a:solidFill>
                  <a:schemeClr val="lt1"/>
                </a:solidFill>
              </a:defRPr>
            </a:lvl4pPr>
            <a:lvl5pPr marL="2286000" lvl="4" indent="-228600" algn="l">
              <a:lnSpc>
                <a:spcPct val="110000"/>
              </a:lnSpc>
              <a:spcBef>
                <a:spcPts val="700"/>
              </a:spcBef>
              <a:spcAft>
                <a:spcPts val="0"/>
              </a:spcAft>
              <a:buSzPts val="1600"/>
              <a:buNone/>
              <a:defRPr sz="1600">
                <a:solidFill>
                  <a:schemeClr val="lt1"/>
                </a:solidFill>
              </a:defRPr>
            </a:lvl5pPr>
            <a:lvl6pPr marL="2743200" lvl="5" indent="-228600" algn="l">
              <a:lnSpc>
                <a:spcPct val="110000"/>
              </a:lnSpc>
              <a:spcBef>
                <a:spcPts val="700"/>
              </a:spcBef>
              <a:spcAft>
                <a:spcPts val="0"/>
              </a:spcAft>
              <a:buSzPts val="1600"/>
              <a:buNone/>
              <a:defRPr sz="1600">
                <a:solidFill>
                  <a:schemeClr val="lt1"/>
                </a:solidFill>
              </a:defRPr>
            </a:lvl6pPr>
            <a:lvl7pPr marL="3200400" lvl="6" indent="-228600" algn="l">
              <a:lnSpc>
                <a:spcPct val="110000"/>
              </a:lnSpc>
              <a:spcBef>
                <a:spcPts val="700"/>
              </a:spcBef>
              <a:spcAft>
                <a:spcPts val="0"/>
              </a:spcAft>
              <a:buSzPts val="1600"/>
              <a:buNone/>
              <a:defRPr sz="1600">
                <a:solidFill>
                  <a:schemeClr val="lt1"/>
                </a:solidFill>
              </a:defRPr>
            </a:lvl7pPr>
            <a:lvl8pPr marL="3657600" lvl="7" indent="-228600" algn="l">
              <a:lnSpc>
                <a:spcPct val="110000"/>
              </a:lnSpc>
              <a:spcBef>
                <a:spcPts val="700"/>
              </a:spcBef>
              <a:spcAft>
                <a:spcPts val="0"/>
              </a:spcAft>
              <a:buSzPts val="1600"/>
              <a:buNone/>
              <a:defRPr sz="1600">
                <a:solidFill>
                  <a:schemeClr val="lt1"/>
                </a:solidFill>
              </a:defRPr>
            </a:lvl8pPr>
            <a:lvl9pPr marL="4114800" lvl="8" indent="-228600" algn="l">
              <a:lnSpc>
                <a:spcPct val="110000"/>
              </a:lnSpc>
              <a:spcBef>
                <a:spcPts val="700"/>
              </a:spcBef>
              <a:spcAft>
                <a:spcPts val="0"/>
              </a:spcAft>
              <a:buSzPts val="1600"/>
              <a:buNone/>
              <a:defRPr sz="1600">
                <a:solidFill>
                  <a:schemeClr val="lt1"/>
                </a:solidFill>
              </a:defRPr>
            </a:lvl9pPr>
          </a:lstStyle>
          <a:p>
            <a:endParaRPr/>
          </a:p>
        </p:txBody>
      </p:sp>
      <p:sp>
        <p:nvSpPr>
          <p:cNvPr id="47" name="Google Shape;47;p6"/>
          <p:cNvSpPr txBox="1">
            <a:spLocks noGrp="1"/>
          </p:cNvSpPr>
          <p:nvPr>
            <p:ph type="dt" idx="10"/>
          </p:nvPr>
        </p:nvSpPr>
        <p:spPr>
          <a:xfrm>
            <a:off x="3236546" y="6375679"/>
            <a:ext cx="1493947"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5279064"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9942434" y="6375679"/>
            <a:ext cx="1487566"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2"/>
                </a:solidFill>
                <a:latin typeface="Gill Sans"/>
                <a:ea typeface="Gill Sans"/>
                <a:cs typeface="Gill Sans"/>
                <a:sym typeface="Gill Sans"/>
              </a:defRPr>
            </a:lvl1pPr>
            <a:lvl2pPr marL="0" lvl="1" indent="0" algn="r">
              <a:spcBef>
                <a:spcPts val="0"/>
              </a:spcBef>
              <a:buNone/>
              <a:defRPr sz="1200" b="0" i="0" u="none" strike="noStrike" cap="none">
                <a:solidFill>
                  <a:schemeClr val="lt2"/>
                </a:solidFill>
                <a:latin typeface="Gill Sans"/>
                <a:ea typeface="Gill Sans"/>
                <a:cs typeface="Gill Sans"/>
                <a:sym typeface="Gill Sans"/>
              </a:defRPr>
            </a:lvl2pPr>
            <a:lvl3pPr marL="0" lvl="2" indent="0" algn="r">
              <a:spcBef>
                <a:spcPts val="0"/>
              </a:spcBef>
              <a:buNone/>
              <a:defRPr sz="1200" b="0" i="0" u="none" strike="noStrike" cap="none">
                <a:solidFill>
                  <a:schemeClr val="lt2"/>
                </a:solidFill>
                <a:latin typeface="Gill Sans"/>
                <a:ea typeface="Gill Sans"/>
                <a:cs typeface="Gill Sans"/>
                <a:sym typeface="Gill Sans"/>
              </a:defRPr>
            </a:lvl3pPr>
            <a:lvl4pPr marL="0" lvl="3" indent="0" algn="r">
              <a:spcBef>
                <a:spcPts val="0"/>
              </a:spcBef>
              <a:buNone/>
              <a:defRPr sz="1200" b="0" i="0" u="none" strike="noStrike" cap="none">
                <a:solidFill>
                  <a:schemeClr val="lt2"/>
                </a:solidFill>
                <a:latin typeface="Gill Sans"/>
                <a:ea typeface="Gill Sans"/>
                <a:cs typeface="Gill Sans"/>
                <a:sym typeface="Gill Sans"/>
              </a:defRPr>
            </a:lvl4pPr>
            <a:lvl5pPr marL="0" lvl="4" indent="0" algn="r">
              <a:spcBef>
                <a:spcPts val="0"/>
              </a:spcBef>
              <a:buNone/>
              <a:defRPr sz="1200" b="0" i="0" u="none" strike="noStrike" cap="none">
                <a:solidFill>
                  <a:schemeClr val="lt2"/>
                </a:solidFill>
                <a:latin typeface="Gill Sans"/>
                <a:ea typeface="Gill Sans"/>
                <a:cs typeface="Gill Sans"/>
                <a:sym typeface="Gill Sans"/>
              </a:defRPr>
            </a:lvl5pPr>
            <a:lvl6pPr marL="0" lvl="5" indent="0" algn="r">
              <a:spcBef>
                <a:spcPts val="0"/>
              </a:spcBef>
              <a:buNone/>
              <a:defRPr sz="1200" b="0" i="0" u="none" strike="noStrike" cap="none">
                <a:solidFill>
                  <a:schemeClr val="lt2"/>
                </a:solidFill>
                <a:latin typeface="Gill Sans"/>
                <a:ea typeface="Gill Sans"/>
                <a:cs typeface="Gill Sans"/>
                <a:sym typeface="Gill Sans"/>
              </a:defRPr>
            </a:lvl6pPr>
            <a:lvl7pPr marL="0" lvl="6" indent="0" algn="r">
              <a:spcBef>
                <a:spcPts val="0"/>
              </a:spcBef>
              <a:buNone/>
              <a:defRPr sz="1200" b="0" i="0" u="none" strike="noStrike" cap="none">
                <a:solidFill>
                  <a:schemeClr val="lt2"/>
                </a:solidFill>
                <a:latin typeface="Gill Sans"/>
                <a:ea typeface="Gill Sans"/>
                <a:cs typeface="Gill Sans"/>
                <a:sym typeface="Gill Sans"/>
              </a:defRPr>
            </a:lvl7pPr>
            <a:lvl8pPr marL="0" lvl="7" indent="0" algn="r">
              <a:spcBef>
                <a:spcPts val="0"/>
              </a:spcBef>
              <a:buNone/>
              <a:defRPr sz="1200" b="0" i="0" u="none" strike="noStrike" cap="none">
                <a:solidFill>
                  <a:schemeClr val="lt2"/>
                </a:solidFill>
                <a:latin typeface="Gill Sans"/>
                <a:ea typeface="Gill Sans"/>
                <a:cs typeface="Gill Sans"/>
                <a:sym typeface="Gill Sans"/>
              </a:defRPr>
            </a:lvl8pPr>
            <a:lvl9pPr marL="0" lvl="8" indent="0" algn="r">
              <a:spcBef>
                <a:spcPts val="0"/>
              </a:spcBef>
              <a:buNone/>
              <a:defRPr sz="1200" b="0" i="0" u="none" strike="noStrike" cap="none">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nl-NL"/>
              <a:t>‹nr.›</a:t>
            </a:fld>
            <a:endParaRPr/>
          </a:p>
        </p:txBody>
      </p:sp>
      <p:grpSp>
        <p:nvGrpSpPr>
          <p:cNvPr id="50" name="Google Shape;50;p6" title="left scallop shape"/>
          <p:cNvGrpSpPr/>
          <p:nvPr/>
        </p:nvGrpSpPr>
        <p:grpSpPr>
          <a:xfrm>
            <a:off x="0" y="0"/>
            <a:ext cx="2814638" cy="6858000"/>
            <a:chOff x="0" y="0"/>
            <a:chExt cx="2814638" cy="6858000"/>
          </a:xfrm>
        </p:grpSpPr>
        <p:sp>
          <p:nvSpPr>
            <p:cNvPr id="51" name="Google Shape;51;p6"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52" name="Google Shape;52;p6"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56" name="Google Shape;56;p7"/>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57" name="Google Shape;57;p7"/>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1252728" y="381000"/>
            <a:ext cx="10172700" cy="1493517"/>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
          <p:cNvSpPr txBox="1">
            <a:spLocks noGrp="1"/>
          </p:cNvSpPr>
          <p:nvPr>
            <p:ph type="body" idx="1"/>
          </p:nvPr>
        </p:nvSpPr>
        <p:spPr>
          <a:xfrm>
            <a:off x="1251678"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63" name="Google Shape;63;p8"/>
          <p:cNvSpPr txBox="1">
            <a:spLocks noGrp="1"/>
          </p:cNvSpPr>
          <p:nvPr>
            <p:ph type="body" idx="2"/>
          </p:nvPr>
        </p:nvSpPr>
        <p:spPr>
          <a:xfrm>
            <a:off x="1257300" y="2909102"/>
            <a:ext cx="4800600" cy="299639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64" name="Google Shape;64;p8"/>
          <p:cNvSpPr txBox="1">
            <a:spLocks noGrp="1"/>
          </p:cNvSpPr>
          <p:nvPr>
            <p:ph type="body" idx="3"/>
          </p:nvPr>
        </p:nvSpPr>
        <p:spPr>
          <a:xfrm>
            <a:off x="6633864"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65" name="Google Shape;65;p8"/>
          <p:cNvSpPr txBox="1">
            <a:spLocks noGrp="1"/>
          </p:cNvSpPr>
          <p:nvPr>
            <p:ph type="body" idx="4"/>
          </p:nvPr>
        </p:nvSpPr>
        <p:spPr>
          <a:xfrm>
            <a:off x="6633864" y="2909102"/>
            <a:ext cx="4800600" cy="299639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66" name="Google Shape;66;p8"/>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9"/>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Afbeelding met bijschrift" type="picTx">
  <p:cSld name="PICTURE_WITH_CAPTION_TEXT">
    <p:spTree>
      <p:nvGrpSpPr>
        <p:cNvPr id="1" name="Shape 74"/>
        <p:cNvGrpSpPr/>
        <p:nvPr/>
      </p:nvGrpSpPr>
      <p:grpSpPr>
        <a:xfrm>
          <a:off x="0" y="0"/>
          <a:ext cx="0" cy="0"/>
          <a:chOff x="0" y="0"/>
          <a:chExt cx="0" cy="0"/>
        </a:xfrm>
      </p:grpSpPr>
      <p:sp>
        <p:nvSpPr>
          <p:cNvPr id="75" name="Google Shape;75;p10"/>
          <p:cNvSpPr>
            <a:spLocks noGrp="1"/>
          </p:cNvSpPr>
          <p:nvPr>
            <p:ph type="pic" idx="2"/>
          </p:nvPr>
        </p:nvSpPr>
        <p:spPr>
          <a:xfrm>
            <a:off x="283464" y="0"/>
            <a:ext cx="7355585" cy="6857999"/>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700"/>
              </a:spcBef>
              <a:spcAft>
                <a:spcPts val="0"/>
              </a:spcAft>
              <a:buClr>
                <a:schemeClr val="dk2"/>
              </a:buClr>
              <a:buSzPts val="3200"/>
              <a:buFont typeface="Arial"/>
              <a:buNone/>
              <a:defRPr sz="3200" b="0" i="0" u="none" strike="noStrike" cap="none">
                <a:solidFill>
                  <a:srgbClr val="595959"/>
                </a:solidFill>
                <a:latin typeface="Gill Sans"/>
                <a:ea typeface="Gill Sans"/>
                <a:cs typeface="Gill Sans"/>
                <a:sym typeface="Gill Sans"/>
              </a:defRPr>
            </a:lvl1pPr>
            <a:lvl2pPr marR="0" lvl="1" algn="l" rtl="0">
              <a:lnSpc>
                <a:spcPct val="110000"/>
              </a:lnSpc>
              <a:spcBef>
                <a:spcPts val="700"/>
              </a:spcBef>
              <a:spcAft>
                <a:spcPts val="0"/>
              </a:spcAft>
              <a:buClr>
                <a:schemeClr val="dk2"/>
              </a:buClr>
              <a:buSzPts val="2800"/>
              <a:buFont typeface="Gill Sans"/>
              <a:buNone/>
              <a:defRPr sz="2800" b="0" i="0" u="none" strike="noStrike" cap="none">
                <a:solidFill>
                  <a:srgbClr val="595959"/>
                </a:solidFill>
                <a:latin typeface="Gill Sans"/>
                <a:ea typeface="Gill Sans"/>
                <a:cs typeface="Gill Sans"/>
                <a:sym typeface="Gill Sans"/>
              </a:defRPr>
            </a:lvl2pPr>
            <a:lvl3pPr marR="0" lvl="2" algn="l" rtl="0">
              <a:lnSpc>
                <a:spcPct val="110000"/>
              </a:lnSpc>
              <a:spcBef>
                <a:spcPts val="700"/>
              </a:spcBef>
              <a:spcAft>
                <a:spcPts val="0"/>
              </a:spcAft>
              <a:buClr>
                <a:schemeClr val="dk2"/>
              </a:buClr>
              <a:buSzPts val="2400"/>
              <a:buFont typeface="Arial"/>
              <a:buNone/>
              <a:defRPr sz="2400" b="0" i="0" u="none" strike="noStrike" cap="none">
                <a:solidFill>
                  <a:srgbClr val="595959"/>
                </a:solidFill>
                <a:latin typeface="Gill Sans"/>
                <a:ea typeface="Gill Sans"/>
                <a:cs typeface="Gill Sans"/>
                <a:sym typeface="Gill Sans"/>
              </a:defRPr>
            </a:lvl3pPr>
            <a:lvl4pPr marR="0" lvl="3"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4pPr>
            <a:lvl5pPr marR="0" lvl="4"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5pPr>
            <a:lvl6pPr marR="0" lvl="5"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6pPr>
            <a:lvl7pPr marR="0" lvl="6"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7pPr>
            <a:lvl8pPr marR="0" lvl="7"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8pPr>
            <a:lvl9pPr marR="0" lvl="8"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9pPr>
          </a:lstStyle>
          <a:p>
            <a:endParaRPr/>
          </a:p>
        </p:txBody>
      </p:sp>
      <p:sp>
        <p:nvSpPr>
          <p:cNvPr id="76" name="Google Shape;76;p10"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 name="Google Shape;77;p10"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txBox="1">
            <a:spLocks noGrp="1"/>
          </p:cNvSpPr>
          <p:nvPr>
            <p:ph type="title"/>
          </p:nvPr>
        </p:nvSpPr>
        <p:spPr>
          <a:xfrm>
            <a:off x="8337883" y="457200"/>
            <a:ext cx="3092117" cy="119667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900"/>
              <a:buFont typeface="Gill Sans"/>
              <a:buNone/>
              <a:defRPr sz="1900" b="1" i="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0"/>
          <p:cNvSpPr txBox="1">
            <a:spLocks noGrp="1"/>
          </p:cNvSpPr>
          <p:nvPr>
            <p:ph type="body" idx="1"/>
          </p:nvPr>
        </p:nvSpPr>
        <p:spPr>
          <a:xfrm>
            <a:off x="8337883" y="1741336"/>
            <a:ext cx="3092117" cy="416416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80" name="Google Shape;80;p10"/>
          <p:cNvSpPr txBox="1">
            <a:spLocks noGrp="1"/>
          </p:cNvSpPr>
          <p:nvPr>
            <p:ph type="dt" idx="10"/>
          </p:nvPr>
        </p:nvSpPr>
        <p:spPr>
          <a:xfrm>
            <a:off x="765950" y="6375679"/>
            <a:ext cx="1232456"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2103621" y="6375679"/>
            <a:ext cx="348217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5687568" y="6375679"/>
            <a:ext cx="1234440"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Gill Sans"/>
                <a:ea typeface="Gill Sans"/>
                <a:cs typeface="Gill Sans"/>
                <a:sym typeface="Gill Sans"/>
              </a:defRPr>
            </a:lvl1pPr>
            <a:lvl2pPr marL="0" marR="0" lvl="1" indent="0" algn="r" rtl="0">
              <a:spcBef>
                <a:spcPts val="0"/>
              </a:spcBef>
              <a:buNone/>
              <a:defRPr sz="1200" b="0" i="0" u="none" strike="noStrike" cap="none">
                <a:solidFill>
                  <a:srgbClr val="595959"/>
                </a:solidFill>
                <a:latin typeface="Gill Sans"/>
                <a:ea typeface="Gill Sans"/>
                <a:cs typeface="Gill Sans"/>
                <a:sym typeface="Gill Sans"/>
              </a:defRPr>
            </a:lvl2pPr>
            <a:lvl3pPr marL="0" marR="0" lvl="2" indent="0" algn="r" rtl="0">
              <a:spcBef>
                <a:spcPts val="0"/>
              </a:spcBef>
              <a:buNone/>
              <a:defRPr sz="1200" b="0" i="0" u="none" strike="noStrike" cap="none">
                <a:solidFill>
                  <a:srgbClr val="595959"/>
                </a:solidFill>
                <a:latin typeface="Gill Sans"/>
                <a:ea typeface="Gill Sans"/>
                <a:cs typeface="Gill Sans"/>
                <a:sym typeface="Gill Sans"/>
              </a:defRPr>
            </a:lvl3pPr>
            <a:lvl4pPr marL="0" marR="0" lvl="3" indent="0" algn="r" rtl="0">
              <a:spcBef>
                <a:spcPts val="0"/>
              </a:spcBef>
              <a:buNone/>
              <a:defRPr sz="1200" b="0" i="0" u="none" strike="noStrike" cap="none">
                <a:solidFill>
                  <a:srgbClr val="595959"/>
                </a:solidFill>
                <a:latin typeface="Gill Sans"/>
                <a:ea typeface="Gill Sans"/>
                <a:cs typeface="Gill Sans"/>
                <a:sym typeface="Gill Sans"/>
              </a:defRPr>
            </a:lvl4pPr>
            <a:lvl5pPr marL="0" marR="0" lvl="4" indent="0" algn="r" rtl="0">
              <a:spcBef>
                <a:spcPts val="0"/>
              </a:spcBef>
              <a:buNone/>
              <a:defRPr sz="1200" b="0" i="0" u="none" strike="noStrike" cap="none">
                <a:solidFill>
                  <a:srgbClr val="595959"/>
                </a:solidFill>
                <a:latin typeface="Gill Sans"/>
                <a:ea typeface="Gill Sans"/>
                <a:cs typeface="Gill Sans"/>
                <a:sym typeface="Gill Sans"/>
              </a:defRPr>
            </a:lvl5pPr>
            <a:lvl6pPr marL="0" marR="0" lvl="5" indent="0" algn="r" rtl="0">
              <a:spcBef>
                <a:spcPts val="0"/>
              </a:spcBef>
              <a:buNone/>
              <a:defRPr sz="1200" b="0" i="0" u="none" strike="noStrike" cap="none">
                <a:solidFill>
                  <a:srgbClr val="595959"/>
                </a:solidFill>
                <a:latin typeface="Gill Sans"/>
                <a:ea typeface="Gill Sans"/>
                <a:cs typeface="Gill Sans"/>
                <a:sym typeface="Gill Sans"/>
              </a:defRPr>
            </a:lvl6pPr>
            <a:lvl7pPr marL="0" marR="0" lvl="6" indent="0" algn="r" rtl="0">
              <a:spcBef>
                <a:spcPts val="0"/>
              </a:spcBef>
              <a:buNone/>
              <a:defRPr sz="1200" b="0" i="0" u="none" strike="noStrike" cap="none">
                <a:solidFill>
                  <a:srgbClr val="595959"/>
                </a:solidFill>
                <a:latin typeface="Gill Sans"/>
                <a:ea typeface="Gill Sans"/>
                <a:cs typeface="Gill Sans"/>
                <a:sym typeface="Gill Sans"/>
              </a:defRPr>
            </a:lvl7pPr>
            <a:lvl8pPr marL="0" marR="0" lvl="7" indent="0" algn="r" rtl="0">
              <a:spcBef>
                <a:spcPts val="0"/>
              </a:spcBef>
              <a:buNone/>
              <a:defRPr sz="1200" b="0" i="0" u="none" strike="noStrike" cap="none">
                <a:solidFill>
                  <a:srgbClr val="595959"/>
                </a:solidFill>
                <a:latin typeface="Gill Sans"/>
                <a:ea typeface="Gill Sans"/>
                <a:cs typeface="Gill Sans"/>
                <a:sym typeface="Gill Sans"/>
              </a:defRPr>
            </a:lvl8pPr>
            <a:lvl9pPr marL="0" marR="0" lvl="8" indent="0" algn="r" rtl="0">
              <a:spcBef>
                <a:spcPts val="0"/>
              </a:spcBef>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nl-NL"/>
              <a:t>‹nr.›</a:t>
            </a:fld>
            <a:endParaRPr/>
          </a:p>
        </p:txBody>
      </p:sp>
      <p:sp>
        <p:nvSpPr>
          <p:cNvPr id="15" name="Google Shape;15;p1" title="Left scallop edge"/>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6" name="Google Shape;16;p1" title="right edge border"/>
          <p:cNvSpPr/>
          <p:nvPr/>
        </p:nvSpPr>
        <p:spPr>
          <a:xfrm>
            <a:off x="11908536"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4.jpeg"/></Relationships>
</file>

<file path=ppt/slides/_rels/slide1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png"/><Relationship Id="rId21" Type="http://schemas.openxmlformats.org/officeDocument/2006/relationships/image" Target="../media/image21.jpe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tiff"/><Relationship Id="rId2" Type="http://schemas.openxmlformats.org/officeDocument/2006/relationships/notesSlide" Target="../notesSlides/notesSlide4.xml"/><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5" Type="http://schemas.openxmlformats.org/officeDocument/2006/relationships/image" Target="../media/image4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s>
</file>

<file path=ppt/slides/_rels/slide7.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17" Type="http://schemas.openxmlformats.org/officeDocument/2006/relationships/image" Target="../media/image63.jpeg"/><Relationship Id="rId2" Type="http://schemas.openxmlformats.org/officeDocument/2006/relationships/notesSlide" Target="../notesSlides/notesSlide7.xml"/><Relationship Id="rId16"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5" Type="http://schemas.openxmlformats.org/officeDocument/2006/relationships/image" Target="../media/image6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 Id="rId14" Type="http://schemas.openxmlformats.org/officeDocument/2006/relationships/image" Target="../media/image60.jpeg"/></Relationships>
</file>

<file path=ppt/slides/_rels/slide8.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0"/>
              <a:buFont typeface="Impact"/>
              <a:buNone/>
            </a:pPr>
            <a:r>
              <a:rPr lang="nl-NL" sz="7200"/>
              <a:t>Hoe kunnen we de communicatie en het delen van informatie verbeteren ?  </a:t>
            </a:r>
            <a:endParaRPr sz="7200"/>
          </a:p>
        </p:txBody>
      </p:sp>
      <p:sp>
        <p:nvSpPr>
          <p:cNvPr id="100" name="Google Shape;100;p13"/>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00"/>
              <a:buNone/>
            </a:pPr>
            <a:r>
              <a:rPr lang="nl-NL"/>
              <a:t>RONDOM DE KWETSBARE OUDEREN</a:t>
            </a:r>
            <a:endParaRPr/>
          </a:p>
        </p:txBody>
      </p:sp>
      <p:sp>
        <p:nvSpPr>
          <p:cNvPr id="101" name="Google Shape;101;p13"/>
          <p:cNvSpPr txBox="1"/>
          <p:nvPr/>
        </p:nvSpPr>
        <p:spPr>
          <a:xfrm>
            <a:off x="539550" y="6233250"/>
            <a:ext cx="3464400" cy="4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dirty="0">
                <a:solidFill>
                  <a:srgbClr val="FFFFFF"/>
                </a:solidFill>
                <a:latin typeface="Gill Sans"/>
                <a:ea typeface="Gill Sans"/>
                <a:cs typeface="Gill Sans"/>
                <a:sym typeface="Gill Sans"/>
              </a:rPr>
              <a:t>Augustus 2019</a:t>
            </a:r>
            <a:endParaRPr dirty="0">
              <a:solidFill>
                <a:srgbClr val="FFFFFF"/>
              </a:solidFill>
              <a:latin typeface="Gill Sans"/>
              <a:ea typeface="Gill Sans"/>
              <a:cs typeface="Gill Sans"/>
              <a:sym typeface="Gill Sans"/>
            </a:endParaRPr>
          </a:p>
        </p:txBody>
      </p:sp>
      <p:pic>
        <p:nvPicPr>
          <p:cNvPr id="5" name="Afbeelding 4">
            <a:extLst>
              <a:ext uri="{FF2B5EF4-FFF2-40B4-BE49-F238E27FC236}">
                <a16:creationId xmlns:a16="http://schemas.microsoft.com/office/drawing/2014/main" id="{7E8A25D6-4732-2B48-86C2-E55E55A26E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08457" y="-15962"/>
            <a:ext cx="2859315" cy="20030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2"/>
          <p:cNvSpPr txBox="1">
            <a:spLocks noGrp="1"/>
          </p:cNvSpPr>
          <p:nvPr>
            <p:ph type="title"/>
          </p:nvPr>
        </p:nvSpPr>
        <p:spPr>
          <a:xfrm>
            <a:off x="1556478" y="1380091"/>
            <a:ext cx="10635600" cy="47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Impact"/>
              <a:buNone/>
            </a:pPr>
            <a:r>
              <a:rPr lang="nl-NL" sz="2800"/>
              <a:t>Uit de interviews met professionals blijkt :  </a:t>
            </a:r>
            <a:endParaRPr/>
          </a:p>
        </p:txBody>
      </p:sp>
      <p:pic>
        <p:nvPicPr>
          <p:cNvPr id="250" name="Google Shape;250;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56475" y="4918300"/>
            <a:ext cx="2147925" cy="1611951"/>
          </a:xfrm>
          <a:prstGeom prst="rect">
            <a:avLst/>
          </a:prstGeom>
          <a:noFill/>
          <a:ln>
            <a:noFill/>
          </a:ln>
        </p:spPr>
      </p:pic>
      <p:sp>
        <p:nvSpPr>
          <p:cNvPr id="251" name="Google Shape;251;p22"/>
          <p:cNvSpPr/>
          <p:nvPr/>
        </p:nvSpPr>
        <p:spPr>
          <a:xfrm rot="-59802">
            <a:off x="1612332" y="444377"/>
            <a:ext cx="2552486" cy="816122"/>
          </a:xfrm>
          <a:prstGeom prst="rect">
            <a:avLst/>
          </a:prstGeom>
          <a:solidFill>
            <a:srgbClr val="F1C232"/>
          </a:solidFill>
          <a:ln>
            <a:noFill/>
          </a:ln>
          <a:effectLst>
            <a:outerShdw blurRad="57150" dist="19050" dir="5400000" algn="bl" rotWithShape="0">
              <a:srgbClr val="000000">
                <a:alpha val="50000"/>
              </a:srgbClr>
            </a:outerShdw>
          </a:effectLst>
        </p:spPr>
        <p:txBody>
          <a:bodyPr spcFirstLastPara="1" wrap="square" lIns="26775" tIns="26775" rIns="26775" bIns="26775" anchor="ctr" anchorCtr="0">
            <a:noAutofit/>
          </a:bodyPr>
          <a:lstStyle/>
          <a:p>
            <a:pPr marL="0" marR="0" lvl="0" indent="0" algn="l" rtl="0">
              <a:spcBef>
                <a:spcPts val="0"/>
              </a:spcBef>
              <a:spcAft>
                <a:spcPts val="0"/>
              </a:spcAft>
              <a:buNone/>
            </a:pPr>
            <a:r>
              <a:rPr lang="nl-NL" sz="3600">
                <a:solidFill>
                  <a:srgbClr val="FFFFFF"/>
                </a:solidFill>
              </a:rPr>
              <a:t> werksessie </a:t>
            </a:r>
            <a:endParaRPr sz="3600" b="0" i="0" u="none" strike="noStrike" cap="none">
              <a:solidFill>
                <a:schemeClr val="dk1"/>
              </a:solidFill>
              <a:latin typeface="Gill Sans"/>
              <a:ea typeface="Gill Sans"/>
              <a:cs typeface="Gill Sans"/>
              <a:sym typeface="Gill Sans"/>
            </a:endParaRPr>
          </a:p>
        </p:txBody>
      </p:sp>
      <p:pic>
        <p:nvPicPr>
          <p:cNvPr id="252" name="Google Shape;252;p2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56475" y="1956490"/>
            <a:ext cx="2147925" cy="2863909"/>
          </a:xfrm>
          <a:prstGeom prst="rect">
            <a:avLst/>
          </a:prstGeom>
          <a:noFill/>
          <a:ln>
            <a:noFill/>
          </a:ln>
        </p:spPr>
      </p:pic>
      <p:sp>
        <p:nvSpPr>
          <p:cNvPr id="253" name="Google Shape;253;p22"/>
          <p:cNvSpPr txBox="1"/>
          <p:nvPr/>
        </p:nvSpPr>
        <p:spPr>
          <a:xfrm>
            <a:off x="4102225" y="2071675"/>
            <a:ext cx="6981786" cy="43716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700"/>
              </a:spcBef>
              <a:spcAft>
                <a:spcPts val="0"/>
              </a:spcAft>
              <a:buNone/>
            </a:pPr>
            <a:r>
              <a:rPr lang="nl-NL" b="1" dirty="0">
                <a:latin typeface="Calibri"/>
                <a:ea typeface="Calibri"/>
                <a:cs typeface="Calibri"/>
                <a:sym typeface="Calibri"/>
              </a:rPr>
              <a:t>Veel betrokkenen met vele uitdagingen:</a:t>
            </a:r>
            <a:endParaRPr b="1" dirty="0">
              <a:latin typeface="Calibri"/>
              <a:ea typeface="Calibri"/>
              <a:cs typeface="Calibri"/>
              <a:sym typeface="Calibri"/>
            </a:endParaRPr>
          </a:p>
          <a:p>
            <a:pPr marL="457200" marR="0" lvl="0" indent="-317500" algn="l" rtl="0">
              <a:lnSpc>
                <a:spcPct val="110000"/>
              </a:lnSpc>
              <a:spcBef>
                <a:spcPts val="700"/>
              </a:spcBef>
              <a:spcAft>
                <a:spcPts val="0"/>
              </a:spcAft>
              <a:buSzPts val="1400"/>
              <a:buFont typeface="Calibri"/>
              <a:buChar char="-"/>
            </a:pPr>
            <a:r>
              <a:rPr lang="nl-NL" dirty="0">
                <a:latin typeface="Calibri"/>
                <a:ea typeface="Calibri"/>
                <a:cs typeface="Calibri"/>
                <a:sym typeface="Calibri"/>
              </a:rPr>
              <a:t>onbekend wie er in het netwerk van de oudere zit</a:t>
            </a:r>
            <a:endParaRPr dirty="0">
              <a:latin typeface="Calibri"/>
              <a:ea typeface="Calibri"/>
              <a:cs typeface="Calibri"/>
              <a:sym typeface="Calibri"/>
            </a:endParaRPr>
          </a:p>
          <a:p>
            <a:pPr marL="457200" marR="0" lvl="0" indent="-317500" algn="l" rtl="0">
              <a:lnSpc>
                <a:spcPct val="110000"/>
              </a:lnSpc>
              <a:spcBef>
                <a:spcPts val="0"/>
              </a:spcBef>
              <a:spcAft>
                <a:spcPts val="0"/>
              </a:spcAft>
              <a:buSzPts val="1400"/>
              <a:buFont typeface="Calibri"/>
              <a:buChar char="-"/>
            </a:pPr>
            <a:r>
              <a:rPr lang="nl-NL" dirty="0">
                <a:latin typeface="Calibri"/>
                <a:ea typeface="Calibri"/>
                <a:cs typeface="Calibri"/>
                <a:sym typeface="Calibri"/>
              </a:rPr>
              <a:t>niet weten wie wat doet</a:t>
            </a:r>
            <a:endParaRPr dirty="0">
              <a:latin typeface="Calibri"/>
              <a:ea typeface="Calibri"/>
              <a:cs typeface="Calibri"/>
              <a:sym typeface="Calibri"/>
            </a:endParaRPr>
          </a:p>
          <a:p>
            <a:pPr marL="457200" indent="-317500">
              <a:lnSpc>
                <a:spcPct val="110000"/>
              </a:lnSpc>
              <a:buSzPts val="1400"/>
              <a:buFont typeface="Calibri"/>
              <a:buChar char="-"/>
            </a:pPr>
            <a:r>
              <a:rPr lang="nl-NL" dirty="0">
                <a:latin typeface="Calibri"/>
                <a:ea typeface="Calibri"/>
                <a:cs typeface="Calibri"/>
                <a:sym typeface="Calibri"/>
              </a:rPr>
              <a:t>slechte onderlinge bereikbaarheid mede door parttime werken</a:t>
            </a:r>
          </a:p>
          <a:p>
            <a:pPr marL="457200" marR="0" lvl="0" indent="-317500" algn="l" rtl="0">
              <a:lnSpc>
                <a:spcPct val="110000"/>
              </a:lnSpc>
              <a:spcBef>
                <a:spcPts val="0"/>
              </a:spcBef>
              <a:spcAft>
                <a:spcPts val="0"/>
              </a:spcAft>
              <a:buSzPts val="1400"/>
              <a:buFont typeface="Calibri"/>
              <a:buChar char="-"/>
            </a:pPr>
            <a:r>
              <a:rPr lang="nl-NL" dirty="0">
                <a:solidFill>
                  <a:schemeClr val="tx1">
                    <a:lumMod val="95000"/>
                    <a:lumOff val="5000"/>
                  </a:schemeClr>
                </a:solidFill>
                <a:latin typeface="Calibri"/>
                <a:ea typeface="Calibri"/>
                <a:cs typeface="Calibri"/>
                <a:sym typeface="Calibri"/>
              </a:rPr>
              <a:t>zelfde verhaal aan meerdere mensen doorgeven omdat er geen gedeeld systeem is</a:t>
            </a:r>
          </a:p>
          <a:p>
            <a:pPr marL="457200" marR="0" lvl="0" indent="-317500" algn="l" rtl="0">
              <a:lnSpc>
                <a:spcPct val="110000"/>
              </a:lnSpc>
              <a:spcBef>
                <a:spcPts val="0"/>
              </a:spcBef>
              <a:spcAft>
                <a:spcPts val="0"/>
              </a:spcAft>
              <a:buSzPts val="1400"/>
              <a:buFont typeface="Calibri"/>
              <a:buChar char="-"/>
            </a:pPr>
            <a:r>
              <a:rPr lang="nl-NL" dirty="0">
                <a:latin typeface="Calibri"/>
                <a:ea typeface="Calibri"/>
                <a:cs typeface="Calibri"/>
                <a:sym typeface="Calibri"/>
              </a:rPr>
              <a:t>geen (actuele) informatie</a:t>
            </a:r>
            <a:endParaRPr dirty="0">
              <a:latin typeface="Calibri"/>
              <a:ea typeface="Calibri"/>
              <a:cs typeface="Calibri"/>
              <a:sym typeface="Calibri"/>
            </a:endParaRPr>
          </a:p>
          <a:p>
            <a:pPr marL="457200" marR="0" lvl="0" indent="-317500" algn="l" rtl="0">
              <a:lnSpc>
                <a:spcPct val="110000"/>
              </a:lnSpc>
              <a:spcBef>
                <a:spcPts val="0"/>
              </a:spcBef>
              <a:spcAft>
                <a:spcPts val="0"/>
              </a:spcAft>
              <a:buSzPts val="1400"/>
              <a:buFont typeface="Calibri"/>
              <a:buChar char="-"/>
            </a:pPr>
            <a:r>
              <a:rPr lang="nl-NL" dirty="0">
                <a:latin typeface="Calibri"/>
                <a:ea typeface="Calibri"/>
                <a:cs typeface="Calibri"/>
                <a:sym typeface="Calibri"/>
              </a:rPr>
              <a:t>mantelzorger en cliënt onvoldoende onderdeel van het netwerk</a:t>
            </a:r>
            <a:endParaRPr dirty="0">
              <a:latin typeface="Calibri"/>
              <a:ea typeface="Calibri"/>
              <a:cs typeface="Calibri"/>
              <a:sym typeface="Calibri"/>
            </a:endParaRPr>
          </a:p>
          <a:p>
            <a:pPr marL="457200" indent="-317500">
              <a:lnSpc>
                <a:spcPct val="110000"/>
              </a:lnSpc>
              <a:buSzPts val="1400"/>
              <a:buFont typeface="Calibri"/>
              <a:buChar char="-"/>
            </a:pPr>
            <a:r>
              <a:rPr lang="nl-NL" dirty="0">
                <a:latin typeface="Calibri"/>
                <a:ea typeface="Calibri"/>
                <a:cs typeface="Calibri"/>
                <a:sym typeface="Calibri"/>
              </a:rPr>
              <a:t>onvoldoende kennen en vertrouwen van collega’s</a:t>
            </a:r>
            <a:endParaRPr dirty="0">
              <a:latin typeface="Calibri"/>
              <a:ea typeface="Calibri"/>
              <a:cs typeface="Calibri"/>
              <a:sym typeface="Calibri"/>
            </a:endParaRPr>
          </a:p>
          <a:p>
            <a:pPr marL="0" marR="0" lvl="0" indent="0" algn="l" rtl="0">
              <a:lnSpc>
                <a:spcPct val="110000"/>
              </a:lnSpc>
              <a:spcBef>
                <a:spcPts val="700"/>
              </a:spcBef>
              <a:spcAft>
                <a:spcPts val="0"/>
              </a:spcAft>
              <a:buNone/>
            </a:pPr>
            <a:endParaRPr dirty="0">
              <a:latin typeface="Calibri"/>
              <a:ea typeface="Calibri"/>
              <a:cs typeface="Calibri"/>
              <a:sym typeface="Calibri"/>
            </a:endParaRPr>
          </a:p>
          <a:p>
            <a:pPr marL="0" marR="0" lvl="0" indent="0" algn="l" rtl="0">
              <a:lnSpc>
                <a:spcPct val="110000"/>
              </a:lnSpc>
              <a:spcBef>
                <a:spcPts val="700"/>
              </a:spcBef>
              <a:spcAft>
                <a:spcPts val="0"/>
              </a:spcAft>
              <a:buNone/>
            </a:pPr>
            <a:r>
              <a:rPr lang="nl-NL" b="1" dirty="0">
                <a:latin typeface="Calibri"/>
                <a:ea typeface="Calibri"/>
                <a:cs typeface="Calibri"/>
                <a:sym typeface="Calibri"/>
              </a:rPr>
              <a:t>Veel verschillende systemen (en werkmethodes)</a:t>
            </a:r>
            <a:endParaRPr b="1" dirty="0">
              <a:latin typeface="Calibri"/>
              <a:ea typeface="Calibri"/>
              <a:cs typeface="Calibri"/>
              <a:sym typeface="Calibri"/>
            </a:endParaRPr>
          </a:p>
          <a:p>
            <a:pPr marL="457200" marR="0" lvl="0" indent="-317500" algn="l" rtl="0">
              <a:lnSpc>
                <a:spcPct val="110000"/>
              </a:lnSpc>
              <a:spcBef>
                <a:spcPts val="700"/>
              </a:spcBef>
              <a:spcAft>
                <a:spcPts val="0"/>
              </a:spcAft>
              <a:buSzPts val="1400"/>
              <a:buFont typeface="Calibri"/>
              <a:buChar char="-"/>
            </a:pPr>
            <a:r>
              <a:rPr lang="nl-NL" dirty="0">
                <a:latin typeface="Calibri"/>
                <a:ea typeface="Calibri"/>
                <a:cs typeface="Calibri"/>
                <a:sym typeface="Calibri"/>
              </a:rPr>
              <a:t>niet in elkaars systeem kunnen werken</a:t>
            </a:r>
            <a:endParaRPr dirty="0">
              <a:latin typeface="Calibri"/>
              <a:ea typeface="Calibri"/>
              <a:cs typeface="Calibri"/>
              <a:sym typeface="Calibri"/>
            </a:endParaRPr>
          </a:p>
          <a:p>
            <a:pPr marL="457200" marR="0" lvl="0" indent="-317500" algn="l" rtl="0">
              <a:lnSpc>
                <a:spcPct val="110000"/>
              </a:lnSpc>
              <a:spcBef>
                <a:spcPts val="0"/>
              </a:spcBef>
              <a:spcAft>
                <a:spcPts val="0"/>
              </a:spcAft>
              <a:buSzPts val="1400"/>
              <a:buFont typeface="Calibri"/>
              <a:buChar char="-"/>
            </a:pPr>
            <a:r>
              <a:rPr lang="nl-NL" dirty="0">
                <a:latin typeface="Calibri"/>
                <a:ea typeface="Calibri"/>
                <a:cs typeface="Calibri"/>
                <a:sym typeface="Calibri"/>
              </a:rPr>
              <a:t>onvoldoende kennis over beschikbare ketensystemen</a:t>
            </a:r>
            <a:endParaRPr dirty="0">
              <a:latin typeface="Calibri"/>
              <a:ea typeface="Calibri"/>
              <a:cs typeface="Calibri"/>
              <a:sym typeface="Calibri"/>
            </a:endParaRPr>
          </a:p>
          <a:p>
            <a:pPr marL="457200" marR="0" lvl="0" indent="-317500" algn="l" rtl="0">
              <a:lnSpc>
                <a:spcPct val="110000"/>
              </a:lnSpc>
              <a:spcBef>
                <a:spcPts val="0"/>
              </a:spcBef>
              <a:spcAft>
                <a:spcPts val="0"/>
              </a:spcAft>
              <a:buSzPts val="1400"/>
              <a:buFont typeface="Calibri"/>
              <a:buChar char="-"/>
            </a:pPr>
            <a:r>
              <a:rPr lang="nl-NL" dirty="0">
                <a:latin typeface="Calibri"/>
                <a:ea typeface="Calibri"/>
                <a:cs typeface="Calibri"/>
                <a:sym typeface="Calibri"/>
              </a:rPr>
              <a:t>verschillende inlogcodes</a:t>
            </a:r>
            <a:endParaRPr dirty="0">
              <a:latin typeface="Calibri"/>
              <a:ea typeface="Calibri"/>
              <a:cs typeface="Calibri"/>
              <a:sym typeface="Calibri"/>
            </a:endParaRPr>
          </a:p>
          <a:p>
            <a:pPr marL="457200" marR="0" lvl="0" indent="-317500" algn="l" rtl="0">
              <a:lnSpc>
                <a:spcPct val="110000"/>
              </a:lnSpc>
              <a:spcBef>
                <a:spcPts val="0"/>
              </a:spcBef>
              <a:spcAft>
                <a:spcPts val="0"/>
              </a:spcAft>
              <a:buSzPts val="1400"/>
              <a:buFont typeface="Calibri"/>
              <a:buChar char="-"/>
            </a:pPr>
            <a:r>
              <a:rPr lang="nl-NL" dirty="0">
                <a:latin typeface="Calibri"/>
                <a:ea typeface="Calibri"/>
                <a:cs typeface="Calibri"/>
                <a:sym typeface="Calibri"/>
              </a:rPr>
              <a:t>suboptimale oplossingen zoals </a:t>
            </a:r>
            <a:r>
              <a:rPr lang="nl-NL" dirty="0" err="1">
                <a:latin typeface="Calibri"/>
                <a:ea typeface="Calibri"/>
                <a:cs typeface="Calibri"/>
                <a:sym typeface="Calibri"/>
              </a:rPr>
              <a:t>Zivver</a:t>
            </a:r>
            <a:r>
              <a:rPr lang="nl-NL" dirty="0">
                <a:latin typeface="Calibri"/>
                <a:ea typeface="Calibri"/>
                <a:cs typeface="Calibri"/>
                <a:sym typeface="Calibri"/>
              </a:rPr>
              <a:t> (tijdrovend) en </a:t>
            </a:r>
            <a:r>
              <a:rPr lang="nl-NL" dirty="0" err="1">
                <a:latin typeface="Calibri"/>
                <a:ea typeface="Calibri"/>
                <a:cs typeface="Calibri"/>
                <a:sym typeface="Calibri"/>
              </a:rPr>
              <a:t>Siilo</a:t>
            </a:r>
            <a:r>
              <a:rPr lang="nl-NL" dirty="0">
                <a:latin typeface="Calibri"/>
                <a:ea typeface="Calibri"/>
                <a:cs typeface="Calibri"/>
                <a:sym typeface="Calibri"/>
              </a:rPr>
              <a:t> (geen dossieropbouw)</a:t>
            </a:r>
          </a:p>
          <a:p>
            <a:pPr marL="457200" marR="0" lvl="0" indent="-317500" algn="l" rtl="0">
              <a:lnSpc>
                <a:spcPct val="110000"/>
              </a:lnSpc>
              <a:spcBef>
                <a:spcPts val="0"/>
              </a:spcBef>
              <a:spcAft>
                <a:spcPts val="0"/>
              </a:spcAft>
              <a:buSzPts val="1400"/>
              <a:buFont typeface="Calibri"/>
              <a:buChar char="-"/>
            </a:pPr>
            <a:r>
              <a:rPr lang="nl-NL" dirty="0">
                <a:latin typeface="Calibri"/>
                <a:ea typeface="Calibri"/>
                <a:cs typeface="Calibri"/>
                <a:sym typeface="Calibri"/>
              </a:rPr>
              <a:t>door AVG geen ‘open’ communicatie tussen sociaal en medisch domein </a:t>
            </a:r>
            <a:endParaRPr dirty="0">
              <a:latin typeface="Calibri"/>
              <a:ea typeface="Calibri"/>
              <a:cs typeface="Calibri"/>
              <a:sym typeface="Calibri"/>
            </a:endParaRPr>
          </a:p>
          <a:p>
            <a:pPr marL="0" marR="0" lvl="0" indent="0" algn="l" rtl="0">
              <a:lnSpc>
                <a:spcPct val="110000"/>
              </a:lnSpc>
              <a:spcBef>
                <a:spcPts val="700"/>
              </a:spcBef>
              <a:spcAft>
                <a:spcPts val="0"/>
              </a:spcAft>
              <a:buNone/>
            </a:pPr>
            <a:endParaRPr dirty="0">
              <a:latin typeface="Calibri"/>
              <a:ea typeface="Calibri"/>
              <a:cs typeface="Calibri"/>
              <a:sym typeface="Calibri"/>
            </a:endParaRPr>
          </a:p>
          <a:p>
            <a:pPr marL="0" marR="0" lvl="0" indent="0" algn="l" rtl="0">
              <a:lnSpc>
                <a:spcPct val="110000"/>
              </a:lnSpc>
              <a:spcBef>
                <a:spcPts val="700"/>
              </a:spcBef>
              <a:spcAft>
                <a:spcPts val="0"/>
              </a:spcAft>
              <a:buNone/>
            </a:pPr>
            <a:r>
              <a:rPr lang="nl-NL" b="1" dirty="0">
                <a:latin typeface="Calibri"/>
                <a:ea typeface="Calibri"/>
                <a:cs typeface="Calibri"/>
                <a:sym typeface="Calibri"/>
              </a:rPr>
              <a:t>Ontbreken van gezamenlijke keuzes/kaders/afspraken</a:t>
            </a:r>
            <a:endParaRPr b="1"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3"/>
          <p:cNvSpPr txBox="1">
            <a:spLocks noGrp="1"/>
          </p:cNvSpPr>
          <p:nvPr>
            <p:ph type="body" idx="1"/>
          </p:nvPr>
        </p:nvSpPr>
        <p:spPr>
          <a:xfrm>
            <a:off x="4916750" y="2138025"/>
            <a:ext cx="6818100" cy="3741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endParaRPr dirty="0">
              <a:latin typeface="Calibri"/>
              <a:ea typeface="Calibri"/>
              <a:cs typeface="Calibri"/>
              <a:sym typeface="Calibri"/>
            </a:endParaRPr>
          </a:p>
          <a:p>
            <a:pPr marL="0" lvl="0" indent="0" algn="l" rtl="0">
              <a:spcBef>
                <a:spcPts val="0"/>
              </a:spcBef>
              <a:spcAft>
                <a:spcPts val="0"/>
              </a:spcAft>
              <a:buSzPts val="2000"/>
              <a:buNone/>
            </a:pPr>
            <a:r>
              <a:rPr lang="nl-NL" dirty="0">
                <a:latin typeface="Calibri"/>
                <a:ea typeface="Calibri"/>
                <a:cs typeface="Calibri"/>
                <a:sym typeface="Calibri"/>
              </a:rPr>
              <a:t>Eisen t.a.v. </a:t>
            </a:r>
            <a:r>
              <a:rPr lang="nl-NL" b="1" dirty="0">
                <a:latin typeface="Calibri"/>
                <a:ea typeface="Calibri"/>
                <a:cs typeface="Calibri"/>
                <a:sym typeface="Calibri"/>
              </a:rPr>
              <a:t>inhoud </a:t>
            </a:r>
            <a:r>
              <a:rPr lang="nl-NL" dirty="0">
                <a:latin typeface="Calibri"/>
                <a:ea typeface="Calibri"/>
                <a:cs typeface="Calibri"/>
                <a:sym typeface="Calibri"/>
              </a:rPr>
              <a:t>(te delen informatie):</a:t>
            </a:r>
            <a:endParaRPr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nl-NL" dirty="0">
                <a:latin typeface="Calibri"/>
                <a:ea typeface="Calibri"/>
                <a:cs typeface="Calibri"/>
                <a:sym typeface="Calibri"/>
              </a:rPr>
              <a:t>up2date zorgplan en medicatielijst</a:t>
            </a:r>
            <a:endParaRPr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nl-NL" dirty="0">
                <a:latin typeface="Calibri"/>
                <a:ea typeface="Calibri"/>
                <a:cs typeface="Calibri"/>
                <a:sym typeface="Calibri"/>
              </a:rPr>
              <a:t>behandelwensen </a:t>
            </a:r>
            <a:endParaRPr dirty="0">
              <a:latin typeface="Calibri"/>
              <a:ea typeface="Calibri"/>
              <a:cs typeface="Calibri"/>
              <a:sym typeface="Calibri"/>
            </a:endParaRPr>
          </a:p>
          <a:p>
            <a:pPr>
              <a:spcBef>
                <a:spcPts val="0"/>
              </a:spcBef>
              <a:buFont typeface="Calibri"/>
              <a:buChar char="-"/>
            </a:pPr>
            <a:r>
              <a:rPr lang="nl-NL" dirty="0">
                <a:latin typeface="Calibri"/>
                <a:ea typeface="Calibri"/>
                <a:cs typeface="Calibri"/>
                <a:sym typeface="Calibri"/>
              </a:rPr>
              <a:t>betrokken (in)formele zorgverleners en contactgegevens</a:t>
            </a:r>
          </a:p>
          <a:p>
            <a:pPr marL="457200" lvl="0" indent="-342900" algn="l" rtl="0">
              <a:spcBef>
                <a:spcPts val="0"/>
              </a:spcBef>
              <a:spcAft>
                <a:spcPts val="0"/>
              </a:spcAft>
              <a:buSzPts val="1800"/>
              <a:buFont typeface="Calibri"/>
              <a:buChar char="-"/>
            </a:pPr>
            <a:r>
              <a:rPr lang="nl-NL" dirty="0">
                <a:latin typeface="Calibri"/>
                <a:ea typeface="Calibri"/>
                <a:cs typeface="Calibri"/>
                <a:sym typeface="Calibri"/>
              </a:rPr>
              <a:t>wilsbeschikking</a:t>
            </a:r>
            <a:endParaRPr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nl-NL" dirty="0">
                <a:latin typeface="Calibri"/>
                <a:ea typeface="Calibri"/>
                <a:cs typeface="Calibri"/>
                <a:sym typeface="Calibri"/>
              </a:rPr>
              <a:t>voorgeschiedenis/ziektebiografie</a:t>
            </a:r>
          </a:p>
          <a:p>
            <a:pPr marL="457200" lvl="0" indent="-342900" algn="l" rtl="0">
              <a:spcBef>
                <a:spcPts val="0"/>
              </a:spcBef>
              <a:spcAft>
                <a:spcPts val="0"/>
              </a:spcAft>
              <a:buSzPts val="1800"/>
              <a:buFont typeface="Calibri"/>
              <a:buChar char="-"/>
            </a:pPr>
            <a:r>
              <a:rPr lang="nl-NL" dirty="0">
                <a:latin typeface="Calibri"/>
                <a:ea typeface="Calibri"/>
                <a:cs typeface="Calibri"/>
                <a:sym typeface="Calibri"/>
              </a:rPr>
              <a:t>vragenlijsten</a:t>
            </a:r>
          </a:p>
          <a:p>
            <a:pPr marL="457200" lvl="0" indent="-342900" algn="l" rtl="0">
              <a:spcBef>
                <a:spcPts val="0"/>
              </a:spcBef>
              <a:spcAft>
                <a:spcPts val="0"/>
              </a:spcAft>
              <a:buSzPts val="1800"/>
              <a:buFont typeface="Calibri"/>
              <a:buChar char="-"/>
            </a:pPr>
            <a:r>
              <a:rPr lang="nl-NL" dirty="0">
                <a:latin typeface="Calibri"/>
                <a:ea typeface="Calibri"/>
                <a:cs typeface="Calibri"/>
                <a:sym typeface="Calibri"/>
              </a:rPr>
              <a:t>logboek acties en taakverdeling </a:t>
            </a: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nl-NL" dirty="0">
                <a:latin typeface="Calibri"/>
                <a:ea typeface="Calibri"/>
                <a:cs typeface="Calibri"/>
                <a:sym typeface="Calibri"/>
              </a:rPr>
              <a:t>Daarnaast mogelijkheid tot genereren stuurinformatie</a:t>
            </a:r>
            <a:endParaRPr dirty="0">
              <a:latin typeface="Calibri"/>
              <a:ea typeface="Calibri"/>
              <a:cs typeface="Calibri"/>
              <a:sym typeface="Calibri"/>
            </a:endParaRPr>
          </a:p>
        </p:txBody>
      </p:sp>
      <p:pic>
        <p:nvPicPr>
          <p:cNvPr id="259" name="Google Shape;259;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05475" y="2138037"/>
            <a:ext cx="2856018" cy="3767476"/>
          </a:xfrm>
          <a:prstGeom prst="rect">
            <a:avLst/>
          </a:prstGeom>
          <a:noFill/>
          <a:ln>
            <a:noFill/>
          </a:ln>
        </p:spPr>
      </p:pic>
      <p:sp>
        <p:nvSpPr>
          <p:cNvPr id="260" name="Google Shape;260;p23"/>
          <p:cNvSpPr txBox="1">
            <a:spLocks noGrp="1"/>
          </p:cNvSpPr>
          <p:nvPr>
            <p:ph type="title"/>
          </p:nvPr>
        </p:nvSpPr>
        <p:spPr>
          <a:xfrm>
            <a:off x="1476903" y="1380091"/>
            <a:ext cx="10635600" cy="47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Impact"/>
              <a:buNone/>
            </a:pPr>
            <a:r>
              <a:rPr lang="nl-NL" sz="2800" dirty="0"/>
              <a:t>Programma van eisen I - Inhoud</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4"/>
          <p:cNvSpPr txBox="1">
            <a:spLocks noGrp="1"/>
          </p:cNvSpPr>
          <p:nvPr>
            <p:ph type="body" idx="1"/>
          </p:nvPr>
        </p:nvSpPr>
        <p:spPr>
          <a:xfrm>
            <a:off x="2657560" y="1206600"/>
            <a:ext cx="7674900" cy="56514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nl-NL" sz="1800" dirty="0">
                <a:solidFill>
                  <a:schemeClr val="tx1">
                    <a:lumMod val="75000"/>
                    <a:lumOff val="25000"/>
                  </a:schemeClr>
                </a:solidFill>
                <a:latin typeface="Calibri"/>
                <a:ea typeface="Calibri"/>
                <a:cs typeface="Calibri"/>
                <a:sym typeface="Calibri"/>
              </a:rPr>
              <a:t>Eisen t.a.v. proces van efficiënt communiceren:</a:t>
            </a:r>
            <a:endParaRPr lang="nl-NL" sz="1800" i="1" dirty="0">
              <a:solidFill>
                <a:schemeClr val="tx1">
                  <a:lumMod val="75000"/>
                  <a:lumOff val="25000"/>
                </a:schemeClr>
              </a:solidFill>
              <a:latin typeface="Calibri"/>
              <a:ea typeface="Calibri"/>
              <a:cs typeface="Calibri"/>
              <a:sym typeface="Calibri"/>
            </a:endParaRPr>
          </a:p>
          <a:p>
            <a:pPr>
              <a:spcBef>
                <a:spcPts val="0"/>
              </a:spcBef>
              <a:buFont typeface="Systeemlettertype"/>
              <a:buChar char="-"/>
            </a:pPr>
            <a:r>
              <a:rPr lang="nl-NL" sz="1800" dirty="0">
                <a:solidFill>
                  <a:schemeClr val="tx1">
                    <a:lumMod val="75000"/>
                    <a:lumOff val="25000"/>
                  </a:schemeClr>
                </a:solidFill>
                <a:latin typeface="Calibri"/>
                <a:ea typeface="Calibri"/>
                <a:cs typeface="Calibri"/>
                <a:sym typeface="Calibri"/>
              </a:rPr>
              <a:t>iedereen kan meedoen (formeel, informeel </a:t>
            </a:r>
            <a:r>
              <a:rPr lang="nl-NL" sz="1800" i="1" dirty="0">
                <a:solidFill>
                  <a:schemeClr val="tx1">
                    <a:lumMod val="75000"/>
                    <a:lumOff val="25000"/>
                  </a:schemeClr>
                </a:solidFill>
                <a:latin typeface="Calibri"/>
                <a:ea typeface="Calibri"/>
                <a:cs typeface="Calibri"/>
                <a:sym typeface="Calibri"/>
              </a:rPr>
              <a:t>en </a:t>
            </a:r>
            <a:r>
              <a:rPr lang="nl-NL" sz="1800" dirty="0">
                <a:solidFill>
                  <a:schemeClr val="tx1">
                    <a:lumMod val="75000"/>
                    <a:lumOff val="25000"/>
                  </a:schemeClr>
                </a:solidFill>
                <a:latin typeface="Calibri"/>
                <a:ea typeface="Calibri"/>
                <a:cs typeface="Calibri"/>
                <a:sym typeface="Calibri"/>
              </a:rPr>
              <a:t>mantelzorger/cliënt)</a:t>
            </a:r>
          </a:p>
          <a:p>
            <a:pPr lvl="0" algn="l" rtl="0">
              <a:lnSpc>
                <a:spcPct val="110000"/>
              </a:lnSpc>
              <a:spcBef>
                <a:spcPts val="0"/>
              </a:spcBef>
              <a:spcAft>
                <a:spcPts val="0"/>
              </a:spcAft>
              <a:buSzPts val="1800"/>
              <a:buFont typeface="Systeemlettertype"/>
              <a:buChar char="-"/>
            </a:pPr>
            <a:r>
              <a:rPr lang="nl-NL" sz="1800" dirty="0">
                <a:solidFill>
                  <a:schemeClr val="tx1">
                    <a:lumMod val="75000"/>
                    <a:lumOff val="25000"/>
                  </a:schemeClr>
                </a:solidFill>
                <a:latin typeface="Calibri"/>
                <a:ea typeface="Calibri"/>
                <a:cs typeface="Calibri"/>
                <a:sym typeface="Calibri"/>
              </a:rPr>
              <a:t>toegankelijk op elk device</a:t>
            </a:r>
            <a:endParaRPr sz="1800" dirty="0">
              <a:solidFill>
                <a:schemeClr val="tx1">
                  <a:lumMod val="75000"/>
                  <a:lumOff val="25000"/>
                </a:schemeClr>
              </a:solidFill>
              <a:latin typeface="Calibri"/>
              <a:ea typeface="Calibri"/>
              <a:cs typeface="Calibri"/>
              <a:sym typeface="Calibri"/>
            </a:endParaRPr>
          </a:p>
          <a:p>
            <a:pPr lvl="0" algn="l" rtl="0">
              <a:lnSpc>
                <a:spcPct val="110000"/>
              </a:lnSpc>
              <a:spcBef>
                <a:spcPts val="0"/>
              </a:spcBef>
              <a:spcAft>
                <a:spcPts val="0"/>
              </a:spcAft>
              <a:buSzPts val="1800"/>
              <a:buFont typeface="Systeemlettertype"/>
              <a:buChar char="-"/>
            </a:pPr>
            <a:r>
              <a:rPr lang="nl-NL" sz="1800" dirty="0">
                <a:solidFill>
                  <a:schemeClr val="tx1">
                    <a:lumMod val="75000"/>
                    <a:lumOff val="25000"/>
                  </a:schemeClr>
                </a:solidFill>
                <a:latin typeface="Calibri"/>
                <a:ea typeface="Calibri"/>
                <a:cs typeface="Calibri"/>
                <a:sym typeface="Calibri"/>
              </a:rPr>
              <a:t>veilig</a:t>
            </a:r>
            <a:endParaRPr sz="1800" dirty="0">
              <a:solidFill>
                <a:schemeClr val="tx1">
                  <a:lumMod val="75000"/>
                  <a:lumOff val="25000"/>
                </a:schemeClr>
              </a:solidFill>
              <a:latin typeface="Calibri"/>
              <a:ea typeface="Calibri"/>
              <a:cs typeface="Calibri"/>
              <a:sym typeface="Calibri"/>
            </a:endParaRPr>
          </a:p>
          <a:p>
            <a:pPr lvl="0" algn="l" rtl="0">
              <a:lnSpc>
                <a:spcPct val="110000"/>
              </a:lnSpc>
              <a:spcBef>
                <a:spcPts val="0"/>
              </a:spcBef>
              <a:spcAft>
                <a:spcPts val="0"/>
              </a:spcAft>
              <a:buSzPts val="1800"/>
              <a:buFont typeface="Systeemlettertype"/>
              <a:buChar char="-"/>
            </a:pPr>
            <a:r>
              <a:rPr lang="nl-NL" sz="1800" dirty="0">
                <a:solidFill>
                  <a:schemeClr val="tx1">
                    <a:lumMod val="75000"/>
                    <a:lumOff val="25000"/>
                  </a:schemeClr>
                </a:solidFill>
                <a:latin typeface="Calibri"/>
                <a:ea typeface="Calibri"/>
                <a:cs typeface="Calibri"/>
                <a:sym typeface="Calibri"/>
              </a:rPr>
              <a:t>overzichtelijk/intuïtief</a:t>
            </a:r>
          </a:p>
          <a:p>
            <a:pPr>
              <a:spcBef>
                <a:spcPts val="0"/>
              </a:spcBef>
              <a:buFont typeface="Systeemlettertype"/>
              <a:buChar char="-"/>
            </a:pPr>
            <a:r>
              <a:rPr lang="nl-NL" sz="1800" dirty="0">
                <a:solidFill>
                  <a:schemeClr val="tx1">
                    <a:lumMod val="75000"/>
                    <a:lumOff val="25000"/>
                  </a:schemeClr>
                </a:solidFill>
                <a:latin typeface="Calibri"/>
                <a:ea typeface="Calibri"/>
                <a:cs typeface="Calibri"/>
                <a:sym typeface="Calibri"/>
              </a:rPr>
              <a:t>geen extra administratie  </a:t>
            </a:r>
            <a:endParaRPr sz="1800" dirty="0">
              <a:solidFill>
                <a:schemeClr val="tx1">
                  <a:lumMod val="75000"/>
                  <a:lumOff val="25000"/>
                </a:schemeClr>
              </a:solidFill>
              <a:latin typeface="Calibri"/>
              <a:ea typeface="Calibri"/>
              <a:cs typeface="Calibri"/>
              <a:sym typeface="Calibri"/>
            </a:endParaRPr>
          </a:p>
          <a:p>
            <a:pPr marL="457200" lvl="0" indent="0" algn="l" rtl="0">
              <a:lnSpc>
                <a:spcPct val="110000"/>
              </a:lnSpc>
              <a:spcBef>
                <a:spcPts val="0"/>
              </a:spcBef>
              <a:spcAft>
                <a:spcPts val="0"/>
              </a:spcAft>
              <a:buNone/>
            </a:pPr>
            <a:endParaRPr sz="1800" dirty="0">
              <a:solidFill>
                <a:schemeClr val="tx1">
                  <a:lumMod val="75000"/>
                  <a:lumOff val="25000"/>
                </a:schemeClr>
              </a:solidFill>
              <a:latin typeface="Calibri"/>
              <a:ea typeface="Calibri"/>
              <a:cs typeface="Calibri"/>
              <a:sym typeface="Calibri"/>
            </a:endParaRPr>
          </a:p>
          <a:p>
            <a:pPr marL="0" lvl="0" indent="0">
              <a:spcBef>
                <a:spcPts val="0"/>
              </a:spcBef>
              <a:buNone/>
            </a:pPr>
            <a:r>
              <a:rPr lang="nl-NL" sz="1800" dirty="0">
                <a:solidFill>
                  <a:schemeClr val="tx1">
                    <a:lumMod val="75000"/>
                    <a:lumOff val="25000"/>
                  </a:schemeClr>
                </a:solidFill>
                <a:latin typeface="Calibri"/>
                <a:ea typeface="Calibri"/>
                <a:cs typeface="Calibri"/>
                <a:sym typeface="Calibri"/>
              </a:rPr>
              <a:t>Wensen t.a.v. proces van efficiënt communiceren:</a:t>
            </a:r>
            <a:endParaRPr lang="nl-NL" sz="1800" i="1" dirty="0">
              <a:solidFill>
                <a:schemeClr val="tx1">
                  <a:lumMod val="75000"/>
                  <a:lumOff val="25000"/>
                </a:schemeClr>
              </a:solidFill>
              <a:latin typeface="Calibri"/>
              <a:ea typeface="Calibri"/>
              <a:cs typeface="Calibri"/>
              <a:sym typeface="Calibri"/>
            </a:endParaRPr>
          </a:p>
          <a:p>
            <a:pPr lvl="0" algn="l" rtl="0">
              <a:spcBef>
                <a:spcPts val="0"/>
              </a:spcBef>
              <a:spcAft>
                <a:spcPts val="0"/>
              </a:spcAft>
              <a:buSzPts val="1800"/>
              <a:buFont typeface="Systeemlettertype"/>
              <a:buChar char="-"/>
            </a:pPr>
            <a:r>
              <a:rPr lang="nl-NL" sz="1800" dirty="0">
                <a:solidFill>
                  <a:schemeClr val="tx1">
                    <a:lumMod val="75000"/>
                    <a:lumOff val="25000"/>
                  </a:schemeClr>
                </a:solidFill>
                <a:latin typeface="Calibri"/>
                <a:ea typeface="Calibri"/>
                <a:cs typeface="Calibri"/>
                <a:sym typeface="Calibri"/>
              </a:rPr>
              <a:t>makkelijk switchen met andere systemen</a:t>
            </a:r>
            <a:endParaRPr sz="1800" dirty="0">
              <a:solidFill>
                <a:schemeClr val="tx1">
                  <a:lumMod val="75000"/>
                  <a:lumOff val="25000"/>
                </a:schemeClr>
              </a:solidFill>
              <a:latin typeface="Calibri"/>
              <a:ea typeface="Calibri"/>
              <a:cs typeface="Calibri"/>
              <a:sym typeface="Calibri"/>
            </a:endParaRPr>
          </a:p>
          <a:p>
            <a:pPr lvl="0" algn="l" rtl="0">
              <a:spcBef>
                <a:spcPts val="0"/>
              </a:spcBef>
              <a:spcAft>
                <a:spcPts val="0"/>
              </a:spcAft>
              <a:buSzPts val="1800"/>
              <a:buFont typeface="Systeemlettertype"/>
              <a:buChar char="-"/>
            </a:pPr>
            <a:r>
              <a:rPr lang="nl-NL" sz="1800" dirty="0">
                <a:solidFill>
                  <a:schemeClr val="tx1">
                    <a:lumMod val="75000"/>
                    <a:lumOff val="25000"/>
                  </a:schemeClr>
                </a:solidFill>
                <a:latin typeface="Calibri"/>
                <a:ea typeface="Calibri"/>
                <a:cs typeface="Calibri"/>
                <a:sym typeface="Calibri"/>
              </a:rPr>
              <a:t>mogelijkheid tot foto’s delen</a:t>
            </a:r>
            <a:endParaRPr sz="1800" dirty="0">
              <a:solidFill>
                <a:schemeClr val="tx1">
                  <a:lumMod val="75000"/>
                  <a:lumOff val="25000"/>
                </a:schemeClr>
              </a:solidFill>
              <a:latin typeface="Calibri"/>
              <a:ea typeface="Calibri"/>
              <a:cs typeface="Calibri"/>
              <a:sym typeface="Calibri"/>
            </a:endParaRPr>
          </a:p>
          <a:p>
            <a:pPr lvl="0" algn="l" rtl="0">
              <a:spcBef>
                <a:spcPts val="0"/>
              </a:spcBef>
              <a:spcAft>
                <a:spcPts val="0"/>
              </a:spcAft>
              <a:buSzPts val="1800"/>
              <a:buFont typeface="Systeemlettertype"/>
              <a:buChar char="-"/>
            </a:pPr>
            <a:r>
              <a:rPr lang="nl-NL" sz="1800" dirty="0">
                <a:solidFill>
                  <a:schemeClr val="tx1">
                    <a:lumMod val="75000"/>
                    <a:lumOff val="25000"/>
                  </a:schemeClr>
                </a:solidFill>
                <a:latin typeface="Calibri"/>
                <a:ea typeface="Calibri"/>
                <a:cs typeface="Calibri"/>
                <a:sym typeface="Calibri"/>
              </a:rPr>
              <a:t>werken in een gedeeld plan, mogelijkheid tot filteren</a:t>
            </a:r>
            <a:endParaRPr sz="1800" dirty="0">
              <a:solidFill>
                <a:schemeClr val="tx1">
                  <a:lumMod val="75000"/>
                  <a:lumOff val="25000"/>
                </a:schemeClr>
              </a:solidFill>
              <a:latin typeface="Calibri"/>
              <a:ea typeface="Calibri"/>
              <a:cs typeface="Calibri"/>
              <a:sym typeface="Calibri"/>
            </a:endParaRPr>
          </a:p>
          <a:p>
            <a:pPr lvl="0" algn="l" rtl="0">
              <a:spcBef>
                <a:spcPts val="0"/>
              </a:spcBef>
              <a:spcAft>
                <a:spcPts val="0"/>
              </a:spcAft>
              <a:buSzPts val="1800"/>
              <a:buFont typeface="Systeemlettertype"/>
              <a:buChar char="-"/>
            </a:pPr>
            <a:r>
              <a:rPr lang="nl-NL" sz="1800" dirty="0">
                <a:solidFill>
                  <a:schemeClr val="tx1">
                    <a:lumMod val="75000"/>
                    <a:lumOff val="25000"/>
                  </a:schemeClr>
                </a:solidFill>
                <a:latin typeface="Calibri"/>
                <a:ea typeface="Calibri"/>
                <a:cs typeface="Calibri"/>
                <a:sym typeface="Calibri"/>
              </a:rPr>
              <a:t>één dossierhouder (casemanager)</a:t>
            </a:r>
            <a:endParaRPr sz="1800" dirty="0">
              <a:solidFill>
                <a:schemeClr val="tx1">
                  <a:lumMod val="75000"/>
                  <a:lumOff val="25000"/>
                </a:schemeClr>
              </a:solidFill>
              <a:latin typeface="Calibri"/>
              <a:ea typeface="Calibri"/>
              <a:cs typeface="Calibri"/>
              <a:sym typeface="Calibri"/>
            </a:endParaRPr>
          </a:p>
          <a:p>
            <a:pPr lvl="0" algn="l" rtl="0">
              <a:spcBef>
                <a:spcPts val="0"/>
              </a:spcBef>
              <a:spcAft>
                <a:spcPts val="0"/>
              </a:spcAft>
              <a:buSzPts val="1800"/>
              <a:buFont typeface="Systeemlettertype"/>
              <a:buChar char="-"/>
            </a:pPr>
            <a:r>
              <a:rPr lang="nl-NL" sz="1800" dirty="0">
                <a:solidFill>
                  <a:schemeClr val="tx1">
                    <a:lumMod val="75000"/>
                    <a:lumOff val="25000"/>
                  </a:schemeClr>
                </a:solidFill>
                <a:latin typeface="Calibri"/>
                <a:ea typeface="Calibri"/>
                <a:cs typeface="Calibri"/>
                <a:sym typeface="Calibri"/>
              </a:rPr>
              <a:t>berichtenfunctie (groep en 1op1), inclusief ‘push-bericht’</a:t>
            </a:r>
          </a:p>
          <a:p>
            <a:pPr lvl="0">
              <a:spcBef>
                <a:spcPts val="0"/>
              </a:spcBef>
              <a:buFont typeface="Systeemlettertype"/>
              <a:buChar char="-"/>
            </a:pPr>
            <a:r>
              <a:rPr lang="nl-NL" sz="1800" dirty="0">
                <a:solidFill>
                  <a:schemeClr val="tx1">
                    <a:lumMod val="75000"/>
                    <a:lumOff val="25000"/>
                  </a:schemeClr>
                </a:solidFill>
                <a:latin typeface="Calibri"/>
                <a:ea typeface="Calibri"/>
                <a:cs typeface="Calibri"/>
                <a:sym typeface="Calibri"/>
              </a:rPr>
              <a:t>Impact AVG verkleinen door de cliënt/mantelzorger te laten bepalen wie toegang heeft met 1 toestemmingsformulier</a:t>
            </a:r>
          </a:p>
          <a:p>
            <a:pPr lvl="0">
              <a:spcBef>
                <a:spcPts val="0"/>
              </a:spcBef>
              <a:buFont typeface="Systeemlettertype"/>
              <a:buChar char="-"/>
            </a:pPr>
            <a:endParaRPr lang="nl-NL" sz="1800" dirty="0">
              <a:solidFill>
                <a:schemeClr val="tx1">
                  <a:lumMod val="75000"/>
                  <a:lumOff val="25000"/>
                </a:schemeClr>
              </a:solidFill>
              <a:latin typeface="Calibri"/>
              <a:ea typeface="Calibri"/>
              <a:cs typeface="Calibri"/>
              <a:sym typeface="Calibri"/>
            </a:endParaRPr>
          </a:p>
        </p:txBody>
      </p:sp>
      <p:sp>
        <p:nvSpPr>
          <p:cNvPr id="267" name="Google Shape;267;p24"/>
          <p:cNvSpPr txBox="1">
            <a:spLocks noGrp="1"/>
          </p:cNvSpPr>
          <p:nvPr>
            <p:ph type="title"/>
          </p:nvPr>
        </p:nvSpPr>
        <p:spPr>
          <a:xfrm>
            <a:off x="1177210" y="421625"/>
            <a:ext cx="10635600" cy="47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Impact"/>
              <a:buNone/>
            </a:pPr>
            <a:r>
              <a:rPr lang="nl-NL" sz="2800" dirty="0"/>
              <a:t>Programma van eisen II - Proces</a:t>
            </a:r>
            <a:endParaRPr dirty="0"/>
          </a:p>
        </p:txBody>
      </p:sp>
      <p:sp>
        <p:nvSpPr>
          <p:cNvPr id="2" name="Rechthoek 1">
            <a:extLst>
              <a:ext uri="{FF2B5EF4-FFF2-40B4-BE49-F238E27FC236}">
                <a16:creationId xmlns:a16="http://schemas.microsoft.com/office/drawing/2014/main" id="{6641FDA3-70C6-FF41-A6BA-EFB4C46E72AF}"/>
              </a:ext>
            </a:extLst>
          </p:cNvPr>
          <p:cNvSpPr/>
          <p:nvPr/>
        </p:nvSpPr>
        <p:spPr>
          <a:xfrm>
            <a:off x="1330408" y="5878205"/>
            <a:ext cx="8913342" cy="646331"/>
          </a:xfrm>
          <a:prstGeom prst="rect">
            <a:avLst/>
          </a:prstGeom>
        </p:spPr>
        <p:txBody>
          <a:bodyPr wrap="square">
            <a:spAutoFit/>
          </a:bodyPr>
          <a:lstStyle/>
          <a:p>
            <a:pPr lvl="0">
              <a:buSzPts val="2000"/>
            </a:pPr>
            <a:r>
              <a:rPr lang="nl-NL" sz="1800" dirty="0">
                <a:solidFill>
                  <a:schemeClr val="tx1">
                    <a:lumMod val="75000"/>
                    <a:lumOff val="25000"/>
                  </a:schemeClr>
                </a:solidFill>
                <a:latin typeface="Calibri"/>
                <a:ea typeface="Calibri"/>
                <a:cs typeface="Calibri"/>
                <a:sym typeface="Calibri"/>
              </a:rPr>
              <a:t>Randvoorwaarde is dat er een </a:t>
            </a:r>
            <a:r>
              <a:rPr lang="nl-NL" sz="1800" b="1" dirty="0">
                <a:solidFill>
                  <a:schemeClr val="tx1">
                    <a:lumMod val="75000"/>
                    <a:lumOff val="25000"/>
                  </a:schemeClr>
                </a:solidFill>
                <a:latin typeface="Calibri"/>
                <a:ea typeface="Calibri"/>
                <a:cs typeface="Calibri"/>
                <a:sym typeface="Calibri"/>
              </a:rPr>
              <a:t>gezamenlijke keuze </a:t>
            </a:r>
            <a:r>
              <a:rPr lang="nl-NL" sz="1800" dirty="0">
                <a:solidFill>
                  <a:schemeClr val="tx1">
                    <a:lumMod val="75000"/>
                    <a:lumOff val="25000"/>
                  </a:schemeClr>
                </a:solidFill>
                <a:latin typeface="Calibri"/>
                <a:ea typeface="Calibri"/>
                <a:cs typeface="Calibri"/>
                <a:sym typeface="Calibri"/>
              </a:rPr>
              <a:t>wordt gemaakt voor één platform waarmee alle partijen rondom kwetsbare ouderen gaan werken</a:t>
            </a:r>
            <a:endParaRPr lang="nl-NL" sz="1800" dirty="0">
              <a:solidFill>
                <a:schemeClr val="tx1">
                  <a:lumMod val="75000"/>
                  <a:lumOff val="25000"/>
                </a:schemeClr>
              </a:solidFill>
              <a:highlight>
                <a:srgbClr val="FF0000"/>
              </a:highlight>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5"/>
          <p:cNvSpPr txBox="1">
            <a:spLocks noGrp="1"/>
          </p:cNvSpPr>
          <p:nvPr>
            <p:ph type="title"/>
          </p:nvPr>
        </p:nvSpPr>
        <p:spPr>
          <a:xfrm>
            <a:off x="8337884" y="2441863"/>
            <a:ext cx="3092115" cy="119667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1900"/>
              <a:buFont typeface="Gill Sans"/>
              <a:buNone/>
            </a:pPr>
            <a:r>
              <a:rPr lang="nl-NL" sz="2200" b="0" dirty="0"/>
              <a:t>In opdracht van Colette de Vries - Precies!</a:t>
            </a:r>
            <a:endParaRPr sz="2200" b="0" dirty="0"/>
          </a:p>
        </p:txBody>
      </p:sp>
      <p:sp>
        <p:nvSpPr>
          <p:cNvPr id="274" name="Google Shape;274;p25"/>
          <p:cNvSpPr txBox="1">
            <a:spLocks noGrp="1"/>
          </p:cNvSpPr>
          <p:nvPr>
            <p:ph type="body" idx="1"/>
          </p:nvPr>
        </p:nvSpPr>
        <p:spPr>
          <a:xfrm>
            <a:off x="919000" y="2357851"/>
            <a:ext cx="6158400" cy="15468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700"/>
              </a:spcBef>
              <a:spcAft>
                <a:spcPts val="0"/>
              </a:spcAft>
              <a:buNone/>
            </a:pPr>
            <a:r>
              <a:rPr lang="nl-NL" sz="2200" dirty="0"/>
              <a:t>Deze presentatie is gemaakt door:</a:t>
            </a:r>
            <a:endParaRPr sz="2200" dirty="0"/>
          </a:p>
          <a:p>
            <a:pPr marL="0" lvl="0" indent="0" algn="l" rtl="0">
              <a:lnSpc>
                <a:spcPct val="110000"/>
              </a:lnSpc>
              <a:spcBef>
                <a:spcPts val="700"/>
              </a:spcBef>
              <a:spcAft>
                <a:spcPts val="0"/>
              </a:spcAft>
              <a:buNone/>
            </a:pPr>
            <a:r>
              <a:rPr lang="nl-NL" sz="2200" dirty="0" err="1"/>
              <a:t>Rieneke</a:t>
            </a:r>
            <a:r>
              <a:rPr lang="nl-NL" sz="2200" dirty="0"/>
              <a:t> Sterken (extern procesbegeleider) </a:t>
            </a:r>
            <a:endParaRPr sz="2200" dirty="0"/>
          </a:p>
          <a:p>
            <a:pPr marL="0" lvl="0" indent="0" algn="l" rtl="0">
              <a:lnSpc>
                <a:spcPct val="110000"/>
              </a:lnSpc>
              <a:spcBef>
                <a:spcPts val="700"/>
              </a:spcBef>
              <a:spcAft>
                <a:spcPts val="0"/>
              </a:spcAft>
              <a:buNone/>
            </a:pPr>
            <a:r>
              <a:rPr lang="nl-NL" sz="2200" dirty="0"/>
              <a:t>Janneke </a:t>
            </a:r>
            <a:r>
              <a:rPr lang="nl-NL" sz="2200" dirty="0" err="1"/>
              <a:t>Verhees</a:t>
            </a:r>
            <a:r>
              <a:rPr lang="nl-NL" sz="2200" dirty="0"/>
              <a:t> (consulent ouderenzorg)</a:t>
            </a:r>
            <a:endParaRPr sz="2200" dirty="0"/>
          </a:p>
          <a:p>
            <a:pPr marL="0" lvl="0" indent="0" algn="l" rtl="0">
              <a:lnSpc>
                <a:spcPct val="110000"/>
              </a:lnSpc>
              <a:spcBef>
                <a:spcPts val="70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p:cNvSpPr>
          <p:nvPr>
            <p:ph type="sldNum" idx="4294967295"/>
          </p:nvPr>
        </p:nvSpPr>
        <p:spPr>
          <a:xfrm>
            <a:off x="6013716" y="6536531"/>
            <a:ext cx="159900" cy="228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NL" sz="1200">
                <a:solidFill>
                  <a:srgbClr val="595959"/>
                </a:solidFill>
              </a:rPr>
              <a:t>2</a:t>
            </a:fld>
            <a:endParaRPr/>
          </a:p>
        </p:txBody>
      </p:sp>
      <p:sp>
        <p:nvSpPr>
          <p:cNvPr id="108" name="Google Shape;108;p14"/>
          <p:cNvSpPr/>
          <p:nvPr/>
        </p:nvSpPr>
        <p:spPr>
          <a:xfrm rot="-59914">
            <a:off x="1600195" y="407488"/>
            <a:ext cx="5594650" cy="816122"/>
          </a:xfrm>
          <a:prstGeom prst="rect">
            <a:avLst/>
          </a:prstGeom>
          <a:solidFill>
            <a:schemeClr val="accent4"/>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r>
              <a:rPr lang="nl-NL" sz="3600">
                <a:solidFill>
                  <a:srgbClr val="FFFFFF"/>
                </a:solidFill>
              </a:rPr>
              <a:t>AANPAK</a:t>
            </a:r>
            <a:r>
              <a:rPr lang="nl-NL" sz="3600" b="0" i="0" u="none" strike="noStrike" cap="none">
                <a:solidFill>
                  <a:srgbClr val="FFFFFF"/>
                </a:solidFill>
                <a:latin typeface="Arial"/>
                <a:ea typeface="Arial"/>
                <a:cs typeface="Arial"/>
                <a:sym typeface="Arial"/>
              </a:rPr>
              <a:t> </a:t>
            </a:r>
            <a:endParaRPr sz="3600" b="0" i="0" u="none" strike="noStrike" cap="none">
              <a:solidFill>
                <a:schemeClr val="dk1"/>
              </a:solidFill>
              <a:latin typeface="Gill Sans"/>
              <a:ea typeface="Gill Sans"/>
              <a:cs typeface="Gill Sans"/>
              <a:sym typeface="Gill Sans"/>
            </a:endParaRPr>
          </a:p>
        </p:txBody>
      </p:sp>
      <p:sp>
        <p:nvSpPr>
          <p:cNvPr id="109" name="Google Shape;109;p14"/>
          <p:cNvSpPr txBox="1"/>
          <p:nvPr/>
        </p:nvSpPr>
        <p:spPr>
          <a:xfrm>
            <a:off x="3643800" y="1861300"/>
            <a:ext cx="8243400" cy="39306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Clr>
                <a:schemeClr val="accent2"/>
              </a:buClr>
              <a:buSzPts val="2400"/>
              <a:buFont typeface="Calibri"/>
              <a:buAutoNum type="arabicPeriod"/>
            </a:pPr>
            <a:r>
              <a:rPr lang="nl-NL" sz="2400">
                <a:solidFill>
                  <a:schemeClr val="accent2"/>
                </a:solidFill>
                <a:latin typeface="Calibri"/>
                <a:ea typeface="Calibri"/>
                <a:cs typeface="Calibri"/>
                <a:sym typeface="Calibri"/>
              </a:rPr>
              <a:t>Huidige situatie in kaart brengen d.m.v. interviews. </a:t>
            </a:r>
            <a:endParaRPr sz="2400">
              <a:solidFill>
                <a:schemeClr val="accent2"/>
              </a:solidFill>
              <a:latin typeface="Calibri"/>
              <a:ea typeface="Calibri"/>
              <a:cs typeface="Calibri"/>
              <a:sym typeface="Calibri"/>
            </a:endParaRPr>
          </a:p>
          <a:p>
            <a:pPr marL="0" lvl="0" indent="0" algn="l" rtl="0">
              <a:spcBef>
                <a:spcPts val="0"/>
              </a:spcBef>
              <a:spcAft>
                <a:spcPts val="0"/>
              </a:spcAft>
              <a:buNone/>
            </a:pPr>
            <a:r>
              <a:rPr lang="nl-NL" sz="2400">
                <a:solidFill>
                  <a:schemeClr val="accent2"/>
                </a:solidFill>
                <a:latin typeface="Calibri"/>
                <a:ea typeface="Calibri"/>
                <a:cs typeface="Calibri"/>
                <a:sym typeface="Calibri"/>
              </a:rPr>
              <a:t>Op een interactieve manier in kaart brengen wat de professionals, maar ook cliënt en mantelzorger ervaren qua communicatieproblemen en delen van informatie met andere betrokkenen. </a:t>
            </a:r>
            <a:endParaRPr sz="2400">
              <a:solidFill>
                <a:schemeClr val="accent2"/>
              </a:solidFill>
              <a:latin typeface="Calibri"/>
              <a:ea typeface="Calibri"/>
              <a:cs typeface="Calibri"/>
              <a:sym typeface="Calibri"/>
            </a:endParaRPr>
          </a:p>
          <a:p>
            <a:pPr marL="457200" lvl="0" indent="-381000" algn="l" rtl="0">
              <a:spcBef>
                <a:spcPts val="0"/>
              </a:spcBef>
              <a:spcAft>
                <a:spcPts val="0"/>
              </a:spcAft>
              <a:buClr>
                <a:schemeClr val="accent2"/>
              </a:buClr>
              <a:buSzPts val="2400"/>
              <a:buFont typeface="Calibri"/>
              <a:buChar char="-"/>
            </a:pPr>
            <a:r>
              <a:rPr lang="nl-NL" sz="2400">
                <a:solidFill>
                  <a:schemeClr val="accent2"/>
                </a:solidFill>
                <a:latin typeface="Calibri"/>
                <a:ea typeface="Calibri"/>
                <a:cs typeface="Calibri"/>
                <a:sym typeface="Calibri"/>
              </a:rPr>
              <a:t>Met wie heb je contact / werk je samen?</a:t>
            </a:r>
            <a:endParaRPr sz="2400">
              <a:solidFill>
                <a:schemeClr val="accent2"/>
              </a:solidFill>
              <a:latin typeface="Calibri"/>
              <a:ea typeface="Calibri"/>
              <a:cs typeface="Calibri"/>
              <a:sym typeface="Calibri"/>
            </a:endParaRPr>
          </a:p>
          <a:p>
            <a:pPr marL="457200" lvl="0" indent="-381000" algn="l" rtl="0">
              <a:spcBef>
                <a:spcPts val="0"/>
              </a:spcBef>
              <a:spcAft>
                <a:spcPts val="0"/>
              </a:spcAft>
              <a:buClr>
                <a:schemeClr val="accent2"/>
              </a:buClr>
              <a:buSzPts val="2400"/>
              <a:buFont typeface="Calibri"/>
              <a:buChar char="-"/>
            </a:pPr>
            <a:r>
              <a:rPr lang="nl-NL" sz="2400">
                <a:solidFill>
                  <a:schemeClr val="accent2"/>
                </a:solidFill>
                <a:latin typeface="Calibri"/>
                <a:ea typeface="Calibri"/>
                <a:cs typeface="Calibri"/>
                <a:sym typeface="Calibri"/>
              </a:rPr>
              <a:t>Met wie communiceer je goed en met wie minder goed? </a:t>
            </a:r>
            <a:endParaRPr sz="2400">
              <a:solidFill>
                <a:schemeClr val="accent2"/>
              </a:solidFill>
              <a:latin typeface="Calibri"/>
              <a:ea typeface="Calibri"/>
              <a:cs typeface="Calibri"/>
              <a:sym typeface="Calibri"/>
            </a:endParaRPr>
          </a:p>
          <a:p>
            <a:pPr marL="457200" lvl="0" indent="-381000" algn="l" rtl="0">
              <a:spcBef>
                <a:spcPts val="0"/>
              </a:spcBef>
              <a:spcAft>
                <a:spcPts val="0"/>
              </a:spcAft>
              <a:buClr>
                <a:schemeClr val="accent2"/>
              </a:buClr>
              <a:buSzPts val="2400"/>
              <a:buFont typeface="Calibri"/>
              <a:buChar char="-"/>
            </a:pPr>
            <a:r>
              <a:rPr lang="nl-NL" sz="2400">
                <a:solidFill>
                  <a:schemeClr val="accent2"/>
                </a:solidFill>
                <a:latin typeface="Calibri"/>
                <a:ea typeface="Calibri"/>
                <a:cs typeface="Calibri"/>
                <a:sym typeface="Calibri"/>
              </a:rPr>
              <a:t>Met wie deel jij informatie goed en met wie minder goed? </a:t>
            </a:r>
            <a:endParaRPr sz="2400">
              <a:solidFill>
                <a:schemeClr val="accent2"/>
              </a:solidFill>
              <a:latin typeface="Calibri"/>
              <a:ea typeface="Calibri"/>
              <a:cs typeface="Calibri"/>
              <a:sym typeface="Calibri"/>
            </a:endParaRPr>
          </a:p>
          <a:p>
            <a:pPr marL="0" lvl="0" indent="0" algn="l" rtl="0">
              <a:spcBef>
                <a:spcPts val="0"/>
              </a:spcBef>
              <a:spcAft>
                <a:spcPts val="0"/>
              </a:spcAft>
              <a:buNone/>
            </a:pPr>
            <a:endParaRPr sz="2400">
              <a:solidFill>
                <a:schemeClr val="accent2"/>
              </a:solidFill>
              <a:latin typeface="Calibri"/>
              <a:ea typeface="Calibri"/>
              <a:cs typeface="Calibri"/>
              <a:sym typeface="Calibri"/>
            </a:endParaRPr>
          </a:p>
          <a:p>
            <a:pPr marL="0" lvl="0" indent="0" algn="l" rtl="0">
              <a:spcBef>
                <a:spcPts val="0"/>
              </a:spcBef>
              <a:spcAft>
                <a:spcPts val="0"/>
              </a:spcAft>
              <a:buNone/>
            </a:pPr>
            <a:r>
              <a:rPr lang="nl-NL" sz="2400">
                <a:solidFill>
                  <a:schemeClr val="accent2"/>
                </a:solidFill>
                <a:latin typeface="Calibri"/>
                <a:ea typeface="Calibri"/>
                <a:cs typeface="Calibri"/>
                <a:sym typeface="Calibri"/>
              </a:rPr>
              <a:t>2. In een werksessie de problemen categoriseren, oplossingen bedenken en programma van eisen voor mogelijk oplossing beschrijven. </a:t>
            </a:r>
            <a:endParaRPr sz="2400">
              <a:solidFill>
                <a:schemeClr val="accent2"/>
              </a:solidFill>
              <a:latin typeface="Calibri"/>
              <a:ea typeface="Calibri"/>
              <a:cs typeface="Calibri"/>
              <a:sym typeface="Calibri"/>
            </a:endParaRPr>
          </a:p>
          <a:p>
            <a:pPr marL="0" marR="0" lvl="0" indent="0" algn="l" rtl="0">
              <a:lnSpc>
                <a:spcPct val="110000"/>
              </a:lnSpc>
              <a:spcBef>
                <a:spcPts val="700"/>
              </a:spcBef>
              <a:spcAft>
                <a:spcPts val="0"/>
              </a:spcAft>
              <a:buNone/>
            </a:pPr>
            <a:endParaRPr sz="2400">
              <a:latin typeface="Calibri"/>
              <a:ea typeface="Calibri"/>
              <a:cs typeface="Calibri"/>
              <a:sym typeface="Calibri"/>
            </a:endParaRPr>
          </a:p>
        </p:txBody>
      </p:sp>
      <p:sp>
        <p:nvSpPr>
          <p:cNvPr id="110" name="Google Shape;110;p14"/>
          <p:cNvSpPr/>
          <p:nvPr/>
        </p:nvSpPr>
        <p:spPr>
          <a:xfrm rot="-59785">
            <a:off x="1091274" y="1958854"/>
            <a:ext cx="2328952" cy="816122"/>
          </a:xfrm>
          <a:prstGeom prst="rect">
            <a:avLst/>
          </a:prstGeom>
          <a:solidFill>
            <a:srgbClr val="B6D7A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r>
              <a:rPr lang="nl-NL" sz="3600">
                <a:solidFill>
                  <a:srgbClr val="FFFFFF"/>
                </a:solidFill>
              </a:rPr>
              <a:t> interviews </a:t>
            </a:r>
            <a:endParaRPr sz="3600" b="0" i="0" u="none" strike="noStrike" cap="none">
              <a:solidFill>
                <a:schemeClr val="dk1"/>
              </a:solidFill>
              <a:latin typeface="Gill Sans"/>
              <a:ea typeface="Gill Sans"/>
              <a:cs typeface="Gill Sans"/>
              <a:sym typeface="Gill Sans"/>
            </a:endParaRPr>
          </a:p>
        </p:txBody>
      </p:sp>
      <p:sp>
        <p:nvSpPr>
          <p:cNvPr id="111" name="Google Shape;111;p14"/>
          <p:cNvSpPr/>
          <p:nvPr/>
        </p:nvSpPr>
        <p:spPr>
          <a:xfrm rot="-59802">
            <a:off x="979507" y="5255352"/>
            <a:ext cx="2552486" cy="816122"/>
          </a:xfrm>
          <a:prstGeom prst="rect">
            <a:avLst/>
          </a:prstGeom>
          <a:solidFill>
            <a:srgbClr val="F1C232"/>
          </a:solidFill>
          <a:ln>
            <a:noFill/>
          </a:ln>
          <a:effectLst>
            <a:outerShdw blurRad="57150" dist="19050" dir="5400000" algn="bl" rotWithShape="0">
              <a:srgbClr val="000000">
                <a:alpha val="50000"/>
              </a:srgbClr>
            </a:outerShdw>
          </a:effectLst>
        </p:spPr>
        <p:txBody>
          <a:bodyPr spcFirstLastPara="1" wrap="square" lIns="26775" tIns="26775" rIns="26775" bIns="26775" anchor="ctr" anchorCtr="0">
            <a:noAutofit/>
          </a:bodyPr>
          <a:lstStyle/>
          <a:p>
            <a:pPr marL="0" marR="0" lvl="0" indent="0" algn="l" rtl="0">
              <a:spcBef>
                <a:spcPts val="0"/>
              </a:spcBef>
              <a:spcAft>
                <a:spcPts val="0"/>
              </a:spcAft>
              <a:buNone/>
            </a:pPr>
            <a:r>
              <a:rPr lang="nl-NL" sz="3600">
                <a:solidFill>
                  <a:srgbClr val="FFFFFF"/>
                </a:solidFill>
              </a:rPr>
              <a:t> werksessie </a:t>
            </a:r>
            <a:endParaRPr sz="36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sldNum" idx="4294967295"/>
          </p:nvPr>
        </p:nvSpPr>
        <p:spPr>
          <a:xfrm>
            <a:off x="6013716" y="6536531"/>
            <a:ext cx="159806" cy="22802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NL" sz="1200">
                <a:solidFill>
                  <a:srgbClr val="595959"/>
                </a:solidFill>
              </a:rPr>
              <a:t>3</a:t>
            </a:fld>
            <a:endParaRPr/>
          </a:p>
        </p:txBody>
      </p:sp>
      <p:sp>
        <p:nvSpPr>
          <p:cNvPr id="118" name="Google Shape;118;p15"/>
          <p:cNvSpPr/>
          <p:nvPr/>
        </p:nvSpPr>
        <p:spPr>
          <a:xfrm rot="-60000">
            <a:off x="1600266" y="407417"/>
            <a:ext cx="5594574" cy="816154"/>
          </a:xfrm>
          <a:prstGeom prst="rect">
            <a:avLst/>
          </a:prstGeom>
          <a:solidFill>
            <a:schemeClr val="accent4"/>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r>
              <a:rPr lang="nl-NL" sz="3600" b="0" i="0" u="none" strike="noStrike" cap="none">
                <a:solidFill>
                  <a:srgbClr val="FFFFFF"/>
                </a:solidFill>
                <a:latin typeface="Arial"/>
                <a:ea typeface="Arial"/>
                <a:cs typeface="Arial"/>
                <a:sym typeface="Arial"/>
              </a:rPr>
              <a:t>DOEL </a:t>
            </a:r>
            <a:endParaRPr sz="3600" b="0" i="0" u="none" strike="noStrike" cap="none">
              <a:solidFill>
                <a:schemeClr val="dk1"/>
              </a:solidFill>
              <a:latin typeface="Gill Sans"/>
              <a:ea typeface="Gill Sans"/>
              <a:cs typeface="Gill Sans"/>
              <a:sym typeface="Gill Sans"/>
            </a:endParaRPr>
          </a:p>
        </p:txBody>
      </p:sp>
      <p:sp>
        <p:nvSpPr>
          <p:cNvPr id="119" name="Google Shape;119;p15"/>
          <p:cNvSpPr txBox="1"/>
          <p:nvPr/>
        </p:nvSpPr>
        <p:spPr>
          <a:xfrm>
            <a:off x="1593575" y="1686650"/>
            <a:ext cx="4198200" cy="416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nl-NL" sz="3000">
                <a:solidFill>
                  <a:schemeClr val="accent2"/>
                </a:solidFill>
                <a:latin typeface="Calibri"/>
                <a:ea typeface="Calibri"/>
                <a:cs typeface="Calibri"/>
                <a:sym typeface="Calibri"/>
              </a:rPr>
              <a:t>Efficiënt communiceren en delen van informatie tussen patiënt, mantelzorger en alle informele en formele betrokkenen</a:t>
            </a:r>
            <a:endParaRPr sz="3000">
              <a:solidFill>
                <a:schemeClr val="accent2"/>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2000">
              <a:solidFill>
                <a:schemeClr val="accent2"/>
              </a:solidFill>
              <a:latin typeface="Calibri"/>
              <a:ea typeface="Calibri"/>
              <a:cs typeface="Calibri"/>
              <a:sym typeface="Calibri"/>
            </a:endParaRPr>
          </a:p>
          <a:p>
            <a:pPr marL="0" marR="0" lvl="0" indent="0" algn="l" rtl="0">
              <a:lnSpc>
                <a:spcPct val="110000"/>
              </a:lnSpc>
              <a:spcBef>
                <a:spcPts val="700"/>
              </a:spcBef>
              <a:spcAft>
                <a:spcPts val="0"/>
              </a:spcAft>
              <a:buNone/>
            </a:pPr>
            <a:endParaRPr>
              <a:latin typeface="Calibri"/>
              <a:ea typeface="Calibri"/>
              <a:cs typeface="Calibri"/>
              <a:sym typeface="Calibri"/>
            </a:endParaRPr>
          </a:p>
        </p:txBody>
      </p:sp>
      <p:pic>
        <p:nvPicPr>
          <p:cNvPr id="120" name="Google Shape;120;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73523" y="1347526"/>
            <a:ext cx="5269128" cy="5015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sldNum" idx="4294967295"/>
          </p:nvPr>
        </p:nvSpPr>
        <p:spPr>
          <a:xfrm>
            <a:off x="6013716" y="6536531"/>
            <a:ext cx="159900" cy="228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NL" sz="1200">
                <a:solidFill>
                  <a:srgbClr val="595959"/>
                </a:solidFill>
              </a:rPr>
              <a:t>4</a:t>
            </a:fld>
            <a:endParaRPr/>
          </a:p>
        </p:txBody>
      </p:sp>
      <p:sp>
        <p:nvSpPr>
          <p:cNvPr id="127" name="Google Shape;127;p16"/>
          <p:cNvSpPr txBox="1"/>
          <p:nvPr/>
        </p:nvSpPr>
        <p:spPr>
          <a:xfrm>
            <a:off x="6446103" y="1596052"/>
            <a:ext cx="4518600" cy="41037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700"/>
              </a:spcBef>
              <a:spcAft>
                <a:spcPts val="0"/>
              </a:spcAft>
              <a:buNone/>
            </a:pPr>
            <a:endParaRPr sz="2400" b="1" dirty="0">
              <a:solidFill>
                <a:schemeClr val="accent2"/>
              </a:solidFill>
              <a:latin typeface="Calibri"/>
              <a:ea typeface="Calibri"/>
              <a:cs typeface="Calibri"/>
              <a:sym typeface="Calibri"/>
            </a:endParaRPr>
          </a:p>
          <a:p>
            <a:pPr marL="457200" lvl="0" indent="-381000" algn="l" rtl="0">
              <a:lnSpc>
                <a:spcPct val="110000"/>
              </a:lnSpc>
              <a:spcBef>
                <a:spcPts val="700"/>
              </a:spcBef>
              <a:spcAft>
                <a:spcPts val="0"/>
              </a:spcAft>
              <a:buClr>
                <a:schemeClr val="accent2"/>
              </a:buClr>
              <a:buSzPts val="2400"/>
              <a:buFont typeface="Calibri"/>
              <a:buChar char="●"/>
            </a:pPr>
            <a:r>
              <a:rPr lang="nl-NL" sz="2400" dirty="0">
                <a:solidFill>
                  <a:schemeClr val="tx2">
                    <a:lumMod val="50000"/>
                  </a:schemeClr>
                </a:solidFill>
                <a:latin typeface="Calibri"/>
                <a:ea typeface="Calibri"/>
                <a:cs typeface="Calibri"/>
                <a:sym typeface="Calibri"/>
              </a:rPr>
              <a:t>cliënten/mantelzorgers</a:t>
            </a:r>
            <a:endParaRPr sz="2400" dirty="0">
              <a:solidFill>
                <a:schemeClr val="tx2">
                  <a:lumMod val="50000"/>
                </a:schemeClr>
              </a:solidFill>
              <a:latin typeface="Calibri"/>
              <a:ea typeface="Calibri"/>
              <a:cs typeface="Calibri"/>
              <a:sym typeface="Calibri"/>
            </a:endParaRPr>
          </a:p>
          <a:p>
            <a:pPr marL="457200" lvl="0" indent="-381000" algn="l" rtl="0">
              <a:lnSpc>
                <a:spcPct val="110000"/>
              </a:lnSpc>
              <a:spcBef>
                <a:spcPts val="0"/>
              </a:spcBef>
              <a:spcAft>
                <a:spcPts val="0"/>
              </a:spcAft>
              <a:buClr>
                <a:schemeClr val="accent2"/>
              </a:buClr>
              <a:buSzPts val="2400"/>
              <a:buFont typeface="Calibri"/>
              <a:buChar char="●"/>
            </a:pPr>
            <a:r>
              <a:rPr lang="nl-NL" sz="2400" dirty="0">
                <a:solidFill>
                  <a:schemeClr val="tx2">
                    <a:lumMod val="50000"/>
                  </a:schemeClr>
                </a:solidFill>
                <a:latin typeface="Calibri"/>
                <a:ea typeface="Calibri"/>
                <a:cs typeface="Calibri"/>
                <a:sym typeface="Calibri"/>
              </a:rPr>
              <a:t>praktijkondersteuners</a:t>
            </a:r>
            <a:endParaRPr sz="2400" dirty="0">
              <a:solidFill>
                <a:schemeClr val="tx2">
                  <a:lumMod val="50000"/>
                </a:schemeClr>
              </a:solidFill>
              <a:latin typeface="Calibri"/>
              <a:ea typeface="Calibri"/>
              <a:cs typeface="Calibri"/>
              <a:sym typeface="Calibri"/>
            </a:endParaRPr>
          </a:p>
          <a:p>
            <a:pPr marL="457200" lvl="0" indent="-381000" algn="l" rtl="0">
              <a:lnSpc>
                <a:spcPct val="110000"/>
              </a:lnSpc>
              <a:spcBef>
                <a:spcPts val="0"/>
              </a:spcBef>
              <a:spcAft>
                <a:spcPts val="0"/>
              </a:spcAft>
              <a:buClr>
                <a:schemeClr val="accent2"/>
              </a:buClr>
              <a:buSzPts val="2400"/>
              <a:buFont typeface="Calibri"/>
              <a:buChar char="●"/>
            </a:pPr>
            <a:r>
              <a:rPr lang="nl-NL" sz="2400" dirty="0">
                <a:solidFill>
                  <a:schemeClr val="tx2">
                    <a:lumMod val="50000"/>
                  </a:schemeClr>
                </a:solidFill>
                <a:latin typeface="Calibri"/>
                <a:ea typeface="Calibri"/>
                <a:cs typeface="Calibri"/>
                <a:sym typeface="Calibri"/>
              </a:rPr>
              <a:t>zorgtrajectbegeleiders</a:t>
            </a:r>
            <a:endParaRPr sz="2400" dirty="0">
              <a:solidFill>
                <a:schemeClr val="tx2">
                  <a:lumMod val="50000"/>
                </a:schemeClr>
              </a:solidFill>
              <a:latin typeface="Calibri"/>
              <a:ea typeface="Calibri"/>
              <a:cs typeface="Calibri"/>
              <a:sym typeface="Calibri"/>
            </a:endParaRPr>
          </a:p>
          <a:p>
            <a:pPr marL="457200" lvl="0" indent="-381000" algn="l" rtl="0">
              <a:lnSpc>
                <a:spcPct val="110000"/>
              </a:lnSpc>
              <a:spcBef>
                <a:spcPts val="0"/>
              </a:spcBef>
              <a:spcAft>
                <a:spcPts val="0"/>
              </a:spcAft>
              <a:buClr>
                <a:schemeClr val="accent2"/>
              </a:buClr>
              <a:buSzPts val="2400"/>
              <a:buFont typeface="Calibri"/>
              <a:buChar char="●"/>
            </a:pPr>
            <a:r>
              <a:rPr lang="nl-NL" sz="2400" dirty="0">
                <a:solidFill>
                  <a:schemeClr val="tx2">
                    <a:lumMod val="50000"/>
                  </a:schemeClr>
                </a:solidFill>
                <a:latin typeface="Calibri"/>
                <a:ea typeface="Calibri"/>
                <a:cs typeface="Calibri"/>
                <a:sym typeface="Calibri"/>
              </a:rPr>
              <a:t>wijkverpleegkundigen</a:t>
            </a:r>
            <a:endParaRPr sz="2400" dirty="0">
              <a:solidFill>
                <a:schemeClr val="tx2">
                  <a:lumMod val="50000"/>
                </a:schemeClr>
              </a:solidFill>
              <a:latin typeface="Calibri"/>
              <a:ea typeface="Calibri"/>
              <a:cs typeface="Calibri"/>
              <a:sym typeface="Calibri"/>
            </a:endParaRPr>
          </a:p>
          <a:p>
            <a:pPr marL="457200" lvl="0" indent="-381000" algn="l" rtl="0">
              <a:lnSpc>
                <a:spcPct val="110000"/>
              </a:lnSpc>
              <a:spcBef>
                <a:spcPts val="0"/>
              </a:spcBef>
              <a:spcAft>
                <a:spcPts val="0"/>
              </a:spcAft>
              <a:buClr>
                <a:schemeClr val="accent2"/>
              </a:buClr>
              <a:buSzPts val="2400"/>
              <a:buFont typeface="Calibri"/>
              <a:buChar char="●"/>
            </a:pPr>
            <a:r>
              <a:rPr lang="nl-NL" sz="2400" dirty="0">
                <a:solidFill>
                  <a:schemeClr val="tx2">
                    <a:lumMod val="50000"/>
                  </a:schemeClr>
                </a:solidFill>
                <a:latin typeface="Calibri"/>
                <a:ea typeface="Calibri"/>
                <a:cs typeface="Calibri"/>
                <a:sym typeface="Calibri"/>
              </a:rPr>
              <a:t>verpleegkundigen in de wijk</a:t>
            </a:r>
            <a:endParaRPr sz="2400" dirty="0">
              <a:solidFill>
                <a:schemeClr val="tx2">
                  <a:lumMod val="50000"/>
                </a:schemeClr>
              </a:solidFill>
              <a:latin typeface="Calibri"/>
              <a:ea typeface="Calibri"/>
              <a:cs typeface="Calibri"/>
              <a:sym typeface="Calibri"/>
            </a:endParaRPr>
          </a:p>
          <a:p>
            <a:pPr marL="457200" lvl="0" indent="-381000" algn="l" rtl="0">
              <a:lnSpc>
                <a:spcPct val="110000"/>
              </a:lnSpc>
              <a:spcBef>
                <a:spcPts val="0"/>
              </a:spcBef>
              <a:spcAft>
                <a:spcPts val="0"/>
              </a:spcAft>
              <a:buClr>
                <a:schemeClr val="accent2"/>
              </a:buClr>
              <a:buSzPts val="2400"/>
              <a:buFont typeface="Calibri"/>
              <a:buChar char="●"/>
            </a:pPr>
            <a:r>
              <a:rPr lang="nl-NL" sz="2400" dirty="0">
                <a:solidFill>
                  <a:schemeClr val="tx2">
                    <a:lumMod val="50000"/>
                  </a:schemeClr>
                </a:solidFill>
                <a:latin typeface="Calibri"/>
                <a:ea typeface="Calibri"/>
                <a:cs typeface="Calibri"/>
                <a:sym typeface="Calibri"/>
              </a:rPr>
              <a:t>transferverpleegkundige</a:t>
            </a:r>
          </a:p>
          <a:p>
            <a:pPr marL="457200" lvl="0" indent="-381000" algn="l" rtl="0">
              <a:lnSpc>
                <a:spcPct val="110000"/>
              </a:lnSpc>
              <a:spcBef>
                <a:spcPts val="0"/>
              </a:spcBef>
              <a:spcAft>
                <a:spcPts val="0"/>
              </a:spcAft>
              <a:buClr>
                <a:schemeClr val="accent2"/>
              </a:buClr>
              <a:buSzPts val="2400"/>
              <a:buFont typeface="Calibri"/>
              <a:buChar char="●"/>
            </a:pPr>
            <a:r>
              <a:rPr lang="nl-NL" sz="2400" dirty="0">
                <a:solidFill>
                  <a:schemeClr val="tx2">
                    <a:lumMod val="50000"/>
                  </a:schemeClr>
                </a:solidFill>
                <a:latin typeface="Calibri"/>
                <a:ea typeface="Calibri"/>
                <a:cs typeface="Calibri"/>
                <a:sym typeface="Calibri"/>
              </a:rPr>
              <a:t>sociaal domein</a:t>
            </a:r>
          </a:p>
          <a:p>
            <a:pPr marL="457200" lvl="0" indent="-381000" algn="l" rtl="0">
              <a:lnSpc>
                <a:spcPct val="110000"/>
              </a:lnSpc>
              <a:spcBef>
                <a:spcPts val="0"/>
              </a:spcBef>
              <a:spcAft>
                <a:spcPts val="0"/>
              </a:spcAft>
              <a:buClr>
                <a:schemeClr val="accent2"/>
              </a:buClr>
              <a:buSzPts val="2400"/>
              <a:buFont typeface="Calibri"/>
              <a:buChar char="●"/>
            </a:pPr>
            <a:r>
              <a:rPr lang="nl-NL" sz="2400" dirty="0">
                <a:solidFill>
                  <a:schemeClr val="tx2">
                    <a:lumMod val="50000"/>
                  </a:schemeClr>
                </a:solidFill>
                <a:latin typeface="Calibri"/>
                <a:ea typeface="Calibri"/>
                <a:cs typeface="Calibri"/>
                <a:sym typeface="Calibri"/>
              </a:rPr>
              <a:t>huisarts</a:t>
            </a:r>
            <a:endParaRPr sz="2400" dirty="0">
              <a:solidFill>
                <a:schemeClr val="tx2">
                  <a:lumMod val="50000"/>
                </a:schemeClr>
              </a:solidFill>
              <a:latin typeface="Calibri"/>
              <a:ea typeface="Calibri"/>
              <a:cs typeface="Calibri"/>
              <a:sym typeface="Calibri"/>
            </a:endParaRPr>
          </a:p>
          <a:p>
            <a:pPr marL="0" marR="0" lvl="0" indent="0" algn="l" rtl="0">
              <a:lnSpc>
                <a:spcPct val="110000"/>
              </a:lnSpc>
              <a:spcBef>
                <a:spcPts val="0"/>
              </a:spcBef>
              <a:spcAft>
                <a:spcPts val="0"/>
              </a:spcAft>
              <a:buClr>
                <a:schemeClr val="dk2"/>
              </a:buClr>
              <a:buSzPts val="2000"/>
              <a:buFont typeface="Arial"/>
              <a:buNone/>
            </a:pPr>
            <a:endParaRPr sz="2000" dirty="0">
              <a:solidFill>
                <a:srgbClr val="595959"/>
              </a:solidFill>
              <a:latin typeface="Calibri"/>
              <a:ea typeface="Calibri"/>
              <a:cs typeface="Calibri"/>
              <a:sym typeface="Calibri"/>
            </a:endParaRPr>
          </a:p>
          <a:p>
            <a:pPr marL="0" marR="0" lvl="0" indent="0" algn="l" rtl="0">
              <a:lnSpc>
                <a:spcPct val="110000"/>
              </a:lnSpc>
              <a:spcBef>
                <a:spcPts val="700"/>
              </a:spcBef>
              <a:spcAft>
                <a:spcPts val="0"/>
              </a:spcAft>
              <a:buNone/>
            </a:pPr>
            <a:endParaRPr dirty="0">
              <a:latin typeface="Calibri"/>
              <a:ea typeface="Calibri"/>
              <a:cs typeface="Calibri"/>
              <a:sym typeface="Calibri"/>
            </a:endParaRPr>
          </a:p>
        </p:txBody>
      </p:sp>
      <p:sp>
        <p:nvSpPr>
          <p:cNvPr id="128" name="Google Shape;128;p16"/>
          <p:cNvSpPr/>
          <p:nvPr/>
        </p:nvSpPr>
        <p:spPr>
          <a:xfrm rot="-59785">
            <a:off x="1664099" y="401179"/>
            <a:ext cx="2328952" cy="816122"/>
          </a:xfrm>
          <a:prstGeom prst="rect">
            <a:avLst/>
          </a:prstGeom>
          <a:solidFill>
            <a:srgbClr val="B6D7A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r>
              <a:rPr lang="nl-NL" sz="3600">
                <a:solidFill>
                  <a:srgbClr val="FFFFFF"/>
                </a:solidFill>
              </a:rPr>
              <a:t> interviews </a:t>
            </a:r>
            <a:endParaRPr sz="3600" b="0" i="0" u="none" strike="noStrike" cap="none">
              <a:solidFill>
                <a:schemeClr val="dk1"/>
              </a:solidFill>
              <a:latin typeface="Gill Sans"/>
              <a:ea typeface="Gill Sans"/>
              <a:cs typeface="Gill Sans"/>
              <a:sym typeface="Gill Sans"/>
            </a:endParaRPr>
          </a:p>
        </p:txBody>
      </p:sp>
      <p:pic>
        <p:nvPicPr>
          <p:cNvPr id="129" name="Google Shape;129;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880025" y="5338996"/>
            <a:ext cx="916256" cy="856500"/>
          </a:xfrm>
          <a:prstGeom prst="rect">
            <a:avLst/>
          </a:prstGeom>
          <a:noFill/>
          <a:ln>
            <a:noFill/>
          </a:ln>
        </p:spPr>
      </p:pic>
      <p:pic>
        <p:nvPicPr>
          <p:cNvPr id="130" name="Google Shape;130;p1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378550" y="3050901"/>
            <a:ext cx="1274025" cy="1194003"/>
          </a:xfrm>
          <a:prstGeom prst="rect">
            <a:avLst/>
          </a:prstGeom>
          <a:noFill/>
          <a:ln>
            <a:noFill/>
          </a:ln>
        </p:spPr>
      </p:pic>
      <p:pic>
        <p:nvPicPr>
          <p:cNvPr id="131" name="Google Shape;131;p1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790750" y="2454550"/>
            <a:ext cx="2127281" cy="638175"/>
          </a:xfrm>
          <a:prstGeom prst="rect">
            <a:avLst/>
          </a:prstGeom>
          <a:noFill/>
          <a:ln>
            <a:noFill/>
          </a:ln>
        </p:spPr>
      </p:pic>
      <p:pic>
        <p:nvPicPr>
          <p:cNvPr id="132" name="Google Shape;132;p1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396000" y="5408538"/>
            <a:ext cx="1240896" cy="858700"/>
          </a:xfrm>
          <a:prstGeom prst="rect">
            <a:avLst/>
          </a:prstGeom>
          <a:noFill/>
          <a:ln>
            <a:noFill/>
          </a:ln>
        </p:spPr>
      </p:pic>
      <p:pic>
        <p:nvPicPr>
          <p:cNvPr id="133" name="Google Shape;133;p16"/>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378558" y="4619050"/>
            <a:ext cx="1063350" cy="1648200"/>
          </a:xfrm>
          <a:prstGeom prst="rect">
            <a:avLst/>
          </a:prstGeom>
          <a:noFill/>
          <a:ln>
            <a:noFill/>
          </a:ln>
        </p:spPr>
      </p:pic>
      <p:pic>
        <p:nvPicPr>
          <p:cNvPr id="134" name="Google Shape;134;p16"/>
          <p:cNvPicPr preferRelativeResize="0"/>
          <p:nvPr/>
        </p:nvPicPr>
        <p:blipFill>
          <a:blip r:embed="rId8">
            <a:alphaModFix/>
          </a:blip>
          <a:stretch>
            <a:fillRect/>
          </a:stretch>
        </p:blipFill>
        <p:spPr>
          <a:xfrm>
            <a:off x="2825421" y="3144973"/>
            <a:ext cx="2960585" cy="858700"/>
          </a:xfrm>
          <a:prstGeom prst="rect">
            <a:avLst/>
          </a:prstGeom>
          <a:noFill/>
          <a:ln>
            <a:noFill/>
          </a:ln>
        </p:spPr>
      </p:pic>
      <p:pic>
        <p:nvPicPr>
          <p:cNvPr id="135" name="Google Shape;135;p16"/>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2880022" y="4175323"/>
            <a:ext cx="2094703" cy="754100"/>
          </a:xfrm>
          <a:prstGeom prst="rect">
            <a:avLst/>
          </a:prstGeom>
          <a:noFill/>
          <a:ln>
            <a:noFill/>
          </a:ln>
        </p:spPr>
      </p:pic>
      <p:pic>
        <p:nvPicPr>
          <p:cNvPr id="136" name="Google Shape;136;p16"/>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11499260" y="6414426"/>
            <a:ext cx="312671" cy="331597"/>
          </a:xfrm>
          <a:prstGeom prst="rect">
            <a:avLst/>
          </a:prstGeom>
          <a:noFill/>
          <a:ln>
            <a:noFill/>
          </a:ln>
        </p:spPr>
      </p:pic>
      <p:pic>
        <p:nvPicPr>
          <p:cNvPr id="137" name="Google Shape;137;p16"/>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11492800" y="611888"/>
            <a:ext cx="296050" cy="394725"/>
          </a:xfrm>
          <a:prstGeom prst="rect">
            <a:avLst/>
          </a:prstGeom>
          <a:noFill/>
          <a:ln>
            <a:noFill/>
          </a:ln>
        </p:spPr>
      </p:pic>
      <p:pic>
        <p:nvPicPr>
          <p:cNvPr id="138" name="Google Shape;138;p16"/>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11492826" y="120715"/>
            <a:ext cx="296050" cy="394733"/>
          </a:xfrm>
          <a:prstGeom prst="rect">
            <a:avLst/>
          </a:prstGeom>
          <a:noFill/>
          <a:ln>
            <a:noFill/>
          </a:ln>
        </p:spPr>
      </p:pic>
      <p:pic>
        <p:nvPicPr>
          <p:cNvPr id="139" name="Google Shape;139;p16"/>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11492800" y="1103087"/>
            <a:ext cx="296050" cy="394744"/>
          </a:xfrm>
          <a:prstGeom prst="rect">
            <a:avLst/>
          </a:prstGeom>
          <a:noFill/>
          <a:ln>
            <a:noFill/>
          </a:ln>
        </p:spPr>
      </p:pic>
      <p:pic>
        <p:nvPicPr>
          <p:cNvPr id="140" name="Google Shape;140;p16"/>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11492825" y="1642200"/>
            <a:ext cx="296050" cy="384875"/>
          </a:xfrm>
          <a:prstGeom prst="rect">
            <a:avLst/>
          </a:prstGeom>
          <a:noFill/>
          <a:ln>
            <a:noFill/>
          </a:ln>
        </p:spPr>
      </p:pic>
      <p:pic>
        <p:nvPicPr>
          <p:cNvPr id="141" name="Google Shape;141;p16"/>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1492825" y="2138325"/>
            <a:ext cx="296050" cy="316230"/>
          </a:xfrm>
          <a:prstGeom prst="rect">
            <a:avLst/>
          </a:prstGeom>
          <a:noFill/>
          <a:ln>
            <a:noFill/>
          </a:ln>
        </p:spPr>
      </p:pic>
      <p:pic>
        <p:nvPicPr>
          <p:cNvPr id="142" name="Google Shape;142;p16"/>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11461398" y="2565811"/>
            <a:ext cx="358848" cy="269136"/>
          </a:xfrm>
          <a:prstGeom prst="rect">
            <a:avLst/>
          </a:prstGeom>
          <a:noFill/>
          <a:ln>
            <a:noFill/>
          </a:ln>
        </p:spPr>
      </p:pic>
      <p:pic>
        <p:nvPicPr>
          <p:cNvPr id="143" name="Google Shape;143;p16"/>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a:off x="11492825" y="2946200"/>
            <a:ext cx="296050" cy="394753"/>
          </a:xfrm>
          <a:prstGeom prst="rect">
            <a:avLst/>
          </a:prstGeom>
          <a:noFill/>
          <a:ln>
            <a:noFill/>
          </a:ln>
        </p:spPr>
      </p:pic>
      <p:pic>
        <p:nvPicPr>
          <p:cNvPr id="144" name="Google Shape;144;p16"/>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11499250" y="5338999"/>
            <a:ext cx="312674" cy="416889"/>
          </a:xfrm>
          <a:prstGeom prst="rect">
            <a:avLst/>
          </a:prstGeom>
          <a:noFill/>
          <a:ln>
            <a:noFill/>
          </a:ln>
        </p:spPr>
      </p:pic>
      <p:pic>
        <p:nvPicPr>
          <p:cNvPr id="145" name="Google Shape;145;p16"/>
          <p:cNvPicPr preferRelativeResize="0"/>
          <p:nvPr/>
        </p:nvPicPr>
        <p:blipFill>
          <a:blip r:embed="rId19" cstate="email">
            <a:alphaModFix/>
            <a:extLst>
              <a:ext uri="{28A0092B-C50C-407E-A947-70E740481C1C}">
                <a14:useLocalDpi xmlns:a14="http://schemas.microsoft.com/office/drawing/2010/main"/>
              </a:ext>
            </a:extLst>
          </a:blip>
          <a:stretch>
            <a:fillRect/>
          </a:stretch>
        </p:blipFill>
        <p:spPr>
          <a:xfrm>
            <a:off x="11499239" y="5876699"/>
            <a:ext cx="312674" cy="416929"/>
          </a:xfrm>
          <a:prstGeom prst="rect">
            <a:avLst/>
          </a:prstGeom>
          <a:noFill/>
          <a:ln>
            <a:noFill/>
          </a:ln>
        </p:spPr>
      </p:pic>
      <p:pic>
        <p:nvPicPr>
          <p:cNvPr id="146" name="Google Shape;146;p16"/>
          <p:cNvPicPr preferRelativeResize="0"/>
          <p:nvPr/>
        </p:nvPicPr>
        <p:blipFill>
          <a:blip r:embed="rId20" cstate="email">
            <a:alphaModFix/>
            <a:extLst>
              <a:ext uri="{28A0092B-C50C-407E-A947-70E740481C1C}">
                <a14:useLocalDpi xmlns:a14="http://schemas.microsoft.com/office/drawing/2010/main"/>
              </a:ext>
            </a:extLst>
          </a:blip>
          <a:stretch>
            <a:fillRect/>
          </a:stretch>
        </p:blipFill>
        <p:spPr>
          <a:xfrm>
            <a:off x="11492825" y="3466650"/>
            <a:ext cx="296049" cy="394748"/>
          </a:xfrm>
          <a:prstGeom prst="rect">
            <a:avLst/>
          </a:prstGeom>
          <a:noFill/>
          <a:ln>
            <a:noFill/>
          </a:ln>
        </p:spPr>
      </p:pic>
      <p:pic>
        <p:nvPicPr>
          <p:cNvPr id="147" name="Google Shape;147;p16"/>
          <p:cNvPicPr preferRelativeResize="0"/>
          <p:nvPr/>
        </p:nvPicPr>
        <p:blipFill>
          <a:blip r:embed="rId21" cstate="email">
            <a:alphaModFix/>
            <a:extLst>
              <a:ext uri="{28A0092B-C50C-407E-A947-70E740481C1C}">
                <a14:useLocalDpi xmlns:a14="http://schemas.microsoft.com/office/drawing/2010/main"/>
              </a:ext>
            </a:extLst>
          </a:blip>
          <a:stretch>
            <a:fillRect/>
          </a:stretch>
        </p:blipFill>
        <p:spPr>
          <a:xfrm>
            <a:off x="11461425" y="4502634"/>
            <a:ext cx="358848" cy="269136"/>
          </a:xfrm>
          <a:prstGeom prst="rect">
            <a:avLst/>
          </a:prstGeom>
          <a:noFill/>
          <a:ln>
            <a:noFill/>
          </a:ln>
        </p:spPr>
      </p:pic>
      <p:pic>
        <p:nvPicPr>
          <p:cNvPr id="148" name="Google Shape;148;p16"/>
          <p:cNvPicPr preferRelativeResize="0"/>
          <p:nvPr/>
        </p:nvPicPr>
        <p:blipFill>
          <a:blip r:embed="rId22" cstate="email">
            <a:alphaModFix/>
            <a:extLst>
              <a:ext uri="{28A0092B-C50C-407E-A947-70E740481C1C}">
                <a14:useLocalDpi xmlns:a14="http://schemas.microsoft.com/office/drawing/2010/main"/>
              </a:ext>
            </a:extLst>
          </a:blip>
          <a:stretch>
            <a:fillRect/>
          </a:stretch>
        </p:blipFill>
        <p:spPr>
          <a:xfrm>
            <a:off x="11492800" y="3987100"/>
            <a:ext cx="296050" cy="394721"/>
          </a:xfrm>
          <a:prstGeom prst="rect">
            <a:avLst/>
          </a:prstGeom>
          <a:noFill/>
          <a:ln>
            <a:noFill/>
          </a:ln>
        </p:spPr>
      </p:pic>
      <p:pic>
        <p:nvPicPr>
          <p:cNvPr id="149" name="Google Shape;149;p16"/>
          <p:cNvPicPr preferRelativeResize="0"/>
          <p:nvPr/>
        </p:nvPicPr>
        <p:blipFill rotWithShape="1">
          <a:blip r:embed="rId23" cstate="email">
            <a:alphaModFix/>
            <a:extLst>
              <a:ext uri="{28A0092B-C50C-407E-A947-70E740481C1C}">
                <a14:useLocalDpi xmlns:a14="http://schemas.microsoft.com/office/drawing/2010/main"/>
              </a:ext>
            </a:extLst>
          </a:blip>
          <a:srcRect/>
          <a:stretch/>
        </p:blipFill>
        <p:spPr>
          <a:xfrm>
            <a:off x="11492813" y="4892575"/>
            <a:ext cx="296051" cy="325637"/>
          </a:xfrm>
          <a:prstGeom prst="rect">
            <a:avLst/>
          </a:prstGeom>
          <a:noFill/>
          <a:ln>
            <a:noFill/>
          </a:ln>
        </p:spPr>
      </p:pic>
      <p:sp>
        <p:nvSpPr>
          <p:cNvPr id="150" name="Google Shape;150;p16"/>
          <p:cNvSpPr txBox="1"/>
          <p:nvPr/>
        </p:nvSpPr>
        <p:spPr>
          <a:xfrm>
            <a:off x="3999925" y="515438"/>
            <a:ext cx="7984500" cy="135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nl-NL" sz="2800" dirty="0">
                <a:solidFill>
                  <a:schemeClr val="dk2"/>
                </a:solidFill>
                <a:latin typeface="Impact"/>
                <a:ea typeface="Impact"/>
                <a:cs typeface="Impact"/>
                <a:sym typeface="Impact"/>
              </a:rPr>
              <a:t>met </a:t>
            </a:r>
            <a:r>
              <a:rPr lang="nl-NL" sz="2800" dirty="0">
                <a:solidFill>
                  <a:schemeClr val="tx1">
                    <a:lumMod val="95000"/>
                    <a:lumOff val="5000"/>
                  </a:schemeClr>
                </a:solidFill>
                <a:latin typeface="Impact"/>
                <a:ea typeface="Impact"/>
                <a:cs typeface="Impact"/>
                <a:sym typeface="Impact"/>
              </a:rPr>
              <a:t>13</a:t>
            </a:r>
            <a:r>
              <a:rPr lang="nl-NL" sz="2800" dirty="0">
                <a:solidFill>
                  <a:srgbClr val="FF0000"/>
                </a:solidFill>
                <a:latin typeface="Impact"/>
                <a:ea typeface="Impact"/>
                <a:cs typeface="Impact"/>
                <a:sym typeface="Impact"/>
              </a:rPr>
              <a:t> </a:t>
            </a:r>
            <a:r>
              <a:rPr lang="nl-NL" sz="2800" dirty="0">
                <a:solidFill>
                  <a:schemeClr val="dk2"/>
                </a:solidFill>
                <a:latin typeface="Impact"/>
                <a:ea typeface="Impact"/>
                <a:cs typeface="Impact"/>
                <a:sym typeface="Impact"/>
              </a:rPr>
              <a:t>professionals en </a:t>
            </a:r>
            <a:r>
              <a:rPr lang="nl-NL" sz="2800" dirty="0">
                <a:solidFill>
                  <a:schemeClr val="tx1">
                    <a:lumMod val="95000"/>
                    <a:lumOff val="5000"/>
                  </a:schemeClr>
                </a:solidFill>
                <a:latin typeface="Impact"/>
                <a:ea typeface="Impact"/>
                <a:cs typeface="Impact"/>
                <a:sym typeface="Impact"/>
              </a:rPr>
              <a:t>4 </a:t>
            </a:r>
            <a:r>
              <a:rPr lang="nl-NL" sz="2800" dirty="0">
                <a:solidFill>
                  <a:schemeClr val="dk2"/>
                </a:solidFill>
                <a:latin typeface="Impact"/>
                <a:ea typeface="Impact"/>
                <a:cs typeface="Impact"/>
                <a:sym typeface="Impact"/>
              </a:rPr>
              <a:t>cliënten/mantel</a:t>
            </a:r>
            <a:endParaRPr dirty="0"/>
          </a:p>
        </p:txBody>
      </p:sp>
      <p:pic>
        <p:nvPicPr>
          <p:cNvPr id="151" name="Google Shape;151;p16"/>
          <p:cNvPicPr preferRelativeResize="0"/>
          <p:nvPr/>
        </p:nvPicPr>
        <p:blipFill rotWithShape="1">
          <a:blip r:embed="rId24" cstate="email">
            <a:alphaModFix/>
            <a:extLst>
              <a:ext uri="{28A0092B-C50C-407E-A947-70E740481C1C}">
                <a14:useLocalDpi xmlns:a14="http://schemas.microsoft.com/office/drawing/2010/main"/>
              </a:ext>
            </a:extLst>
          </a:blip>
          <a:srcRect l="-5787"/>
          <a:stretch/>
        </p:blipFill>
        <p:spPr>
          <a:xfrm>
            <a:off x="1106275" y="1867837"/>
            <a:ext cx="2428875" cy="803325"/>
          </a:xfrm>
          <a:prstGeom prst="rect">
            <a:avLst/>
          </a:prstGeom>
          <a:noFill/>
          <a:ln>
            <a:noFill/>
          </a:ln>
        </p:spPr>
      </p:pic>
      <p:pic>
        <p:nvPicPr>
          <p:cNvPr id="2" name="Afbeelding 1">
            <a:extLst>
              <a:ext uri="{FF2B5EF4-FFF2-40B4-BE49-F238E27FC236}">
                <a16:creationId xmlns:a16="http://schemas.microsoft.com/office/drawing/2014/main" id="{7B4BADE6-10C7-7346-AA9F-05D9C8754984}"/>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979939" y="1472577"/>
            <a:ext cx="3168658" cy="6620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idx="4294967295"/>
          </p:nvPr>
        </p:nvSpPr>
        <p:spPr>
          <a:xfrm>
            <a:off x="4108016" y="793766"/>
            <a:ext cx="10635600" cy="47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Impact"/>
              <a:buNone/>
            </a:pPr>
            <a:r>
              <a:rPr lang="nl-NL" sz="2800"/>
              <a:t>Ik communiceer met </a:t>
            </a:r>
            <a:endParaRPr/>
          </a:p>
        </p:txBody>
      </p:sp>
      <p:sp>
        <p:nvSpPr>
          <p:cNvPr id="158" name="Google Shape;158;p17"/>
          <p:cNvSpPr/>
          <p:nvPr/>
        </p:nvSpPr>
        <p:spPr>
          <a:xfrm rot="-59785">
            <a:off x="1664099" y="401179"/>
            <a:ext cx="2328952" cy="816122"/>
          </a:xfrm>
          <a:prstGeom prst="rect">
            <a:avLst/>
          </a:prstGeom>
          <a:solidFill>
            <a:srgbClr val="B6D7A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r>
              <a:rPr lang="nl-NL" sz="3600">
                <a:solidFill>
                  <a:srgbClr val="FFFFFF"/>
                </a:solidFill>
              </a:rPr>
              <a:t> interviews </a:t>
            </a:r>
            <a:endParaRPr sz="3600" b="0" i="0" u="none" strike="noStrike" cap="none">
              <a:solidFill>
                <a:schemeClr val="dk1"/>
              </a:solidFill>
              <a:latin typeface="Gill Sans"/>
              <a:ea typeface="Gill Sans"/>
              <a:cs typeface="Gill Sans"/>
              <a:sym typeface="Gill Sans"/>
            </a:endParaRPr>
          </a:p>
        </p:txBody>
      </p:sp>
      <p:pic>
        <p:nvPicPr>
          <p:cNvPr id="159" name="Google Shape;159;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13022" y="5493324"/>
            <a:ext cx="2602886" cy="1163376"/>
          </a:xfrm>
          <a:prstGeom prst="rect">
            <a:avLst/>
          </a:prstGeom>
          <a:noFill/>
          <a:ln>
            <a:noFill/>
          </a:ln>
        </p:spPr>
      </p:pic>
      <p:pic>
        <p:nvPicPr>
          <p:cNvPr id="160" name="Google Shape;160;p1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869124" y="2899521"/>
            <a:ext cx="1886446" cy="1156676"/>
          </a:xfrm>
          <a:prstGeom prst="rect">
            <a:avLst/>
          </a:prstGeom>
          <a:noFill/>
          <a:ln>
            <a:noFill/>
          </a:ln>
        </p:spPr>
      </p:pic>
      <p:pic>
        <p:nvPicPr>
          <p:cNvPr id="161" name="Google Shape;161;p1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5400000">
            <a:off x="6113939" y="1107715"/>
            <a:ext cx="1414826" cy="1886446"/>
          </a:xfrm>
          <a:prstGeom prst="rect">
            <a:avLst/>
          </a:prstGeom>
          <a:noFill/>
          <a:ln>
            <a:noFill/>
          </a:ln>
        </p:spPr>
      </p:pic>
      <p:pic>
        <p:nvPicPr>
          <p:cNvPr id="162" name="Google Shape;162;p17"/>
          <p:cNvPicPr preferRelativeResize="0"/>
          <p:nvPr/>
        </p:nvPicPr>
        <p:blipFill rotWithShape="1">
          <a:blip r:embed="rId6" cstate="email">
            <a:alphaModFix/>
            <a:extLst>
              <a:ext uri="{28A0092B-C50C-407E-A947-70E740481C1C}">
                <a14:useLocalDpi xmlns:a14="http://schemas.microsoft.com/office/drawing/2010/main"/>
              </a:ext>
            </a:extLst>
          </a:blip>
          <a:srcRect r="-351"/>
          <a:stretch/>
        </p:blipFill>
        <p:spPr>
          <a:xfrm rot="-5400000">
            <a:off x="8113453" y="2978450"/>
            <a:ext cx="1036247" cy="1455103"/>
          </a:xfrm>
          <a:prstGeom prst="rect">
            <a:avLst/>
          </a:prstGeom>
          <a:noFill/>
          <a:ln>
            <a:noFill/>
          </a:ln>
        </p:spPr>
      </p:pic>
      <p:pic>
        <p:nvPicPr>
          <p:cNvPr id="163" name="Google Shape;163;p1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rot="5400000">
            <a:off x="9746826" y="3763572"/>
            <a:ext cx="1423146" cy="1897551"/>
          </a:xfrm>
          <a:prstGeom prst="rect">
            <a:avLst/>
          </a:prstGeom>
          <a:noFill/>
          <a:ln>
            <a:noFill/>
          </a:ln>
        </p:spPr>
      </p:pic>
      <p:pic>
        <p:nvPicPr>
          <p:cNvPr id="164" name="Google Shape;164;p17"/>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9507576" y="2574450"/>
            <a:ext cx="1922397" cy="1356930"/>
          </a:xfrm>
          <a:prstGeom prst="rect">
            <a:avLst/>
          </a:prstGeom>
          <a:noFill/>
          <a:ln>
            <a:noFill/>
          </a:ln>
        </p:spPr>
      </p:pic>
      <p:pic>
        <p:nvPicPr>
          <p:cNvPr id="165" name="Google Shape;165;p17"/>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7913025" y="1343527"/>
            <a:ext cx="1446098" cy="1737603"/>
          </a:xfrm>
          <a:prstGeom prst="rect">
            <a:avLst/>
          </a:prstGeom>
          <a:noFill/>
          <a:ln>
            <a:noFill/>
          </a:ln>
        </p:spPr>
      </p:pic>
      <p:pic>
        <p:nvPicPr>
          <p:cNvPr id="166" name="Google Shape;166;p17"/>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9507600" y="1341675"/>
            <a:ext cx="1922402" cy="1163386"/>
          </a:xfrm>
          <a:prstGeom prst="rect">
            <a:avLst/>
          </a:prstGeom>
          <a:noFill/>
          <a:ln>
            <a:noFill/>
          </a:ln>
        </p:spPr>
      </p:pic>
      <p:sp>
        <p:nvSpPr>
          <p:cNvPr id="167" name="Google Shape;167;p17"/>
          <p:cNvSpPr txBox="1"/>
          <p:nvPr/>
        </p:nvSpPr>
        <p:spPr>
          <a:xfrm>
            <a:off x="1495125" y="1650850"/>
            <a:ext cx="3604800" cy="41037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10000"/>
              </a:lnSpc>
              <a:spcBef>
                <a:spcPts val="700"/>
              </a:spcBef>
              <a:spcAft>
                <a:spcPts val="0"/>
              </a:spcAft>
              <a:buClr>
                <a:schemeClr val="accent2"/>
              </a:buClr>
              <a:buSzPts val="1400"/>
              <a:buFont typeface="Calibri"/>
              <a:buChar char="-"/>
            </a:pPr>
            <a:r>
              <a:rPr lang="nl-NL" sz="1600" dirty="0">
                <a:solidFill>
                  <a:schemeClr val="accent2"/>
                </a:solidFill>
                <a:latin typeface="Calibri"/>
                <a:ea typeface="Calibri"/>
                <a:cs typeface="Calibri"/>
                <a:sym typeface="Calibri"/>
              </a:rPr>
              <a:t>Op het rode kaartje staat de functie van de geïnterviewde</a:t>
            </a:r>
            <a:endParaRPr sz="1600" dirty="0">
              <a:solidFill>
                <a:schemeClr val="accent2"/>
              </a:solidFill>
              <a:latin typeface="Calibri"/>
              <a:ea typeface="Calibri"/>
              <a:cs typeface="Calibri"/>
              <a:sym typeface="Calibri"/>
            </a:endParaRPr>
          </a:p>
          <a:p>
            <a:pPr marL="457200" marR="0" lvl="0" indent="-317500" algn="l" rtl="0">
              <a:lnSpc>
                <a:spcPct val="110000"/>
              </a:lnSpc>
              <a:spcBef>
                <a:spcPts val="0"/>
              </a:spcBef>
              <a:spcAft>
                <a:spcPts val="0"/>
              </a:spcAft>
              <a:buClr>
                <a:schemeClr val="accent2"/>
              </a:buClr>
              <a:buSzPts val="1400"/>
              <a:buFont typeface="Calibri"/>
              <a:buChar char="-"/>
            </a:pPr>
            <a:r>
              <a:rPr lang="nl-NL" sz="1600" dirty="0">
                <a:solidFill>
                  <a:schemeClr val="accent2"/>
                </a:solidFill>
                <a:latin typeface="Calibri"/>
                <a:ea typeface="Calibri"/>
                <a:cs typeface="Calibri"/>
                <a:sym typeface="Calibri"/>
              </a:rPr>
              <a:t>Alle blauwe kaartjes geven alle professionals weer met wie wordt gecommuniceerd</a:t>
            </a:r>
            <a:endParaRPr sz="1600" dirty="0">
              <a:solidFill>
                <a:schemeClr val="accent2"/>
              </a:solidFill>
              <a:latin typeface="Calibri"/>
              <a:ea typeface="Calibri"/>
              <a:cs typeface="Calibri"/>
              <a:sym typeface="Calibri"/>
            </a:endParaRPr>
          </a:p>
          <a:p>
            <a:pPr marL="457200" marR="0" lvl="0" indent="-317500" algn="l" rtl="0">
              <a:lnSpc>
                <a:spcPct val="110000"/>
              </a:lnSpc>
              <a:spcBef>
                <a:spcPts val="0"/>
              </a:spcBef>
              <a:spcAft>
                <a:spcPts val="0"/>
              </a:spcAft>
              <a:buClr>
                <a:schemeClr val="accent2"/>
              </a:buClr>
              <a:buSzPts val="1400"/>
              <a:buFont typeface="Calibri"/>
              <a:buChar char="-"/>
            </a:pPr>
            <a:r>
              <a:rPr lang="nl-NL" sz="1600" dirty="0">
                <a:solidFill>
                  <a:schemeClr val="accent2"/>
                </a:solidFill>
                <a:latin typeface="Calibri"/>
                <a:ea typeface="Calibri"/>
                <a:cs typeface="Calibri"/>
                <a:sym typeface="Calibri"/>
              </a:rPr>
              <a:t>Degenen waarbij de communicatie prettig verloopt zijn links neergelegd (bij de +). Hoe moeizamer de communicatie, hoe meer naar rechts (bij de -)</a:t>
            </a:r>
            <a:endParaRPr sz="1600" dirty="0">
              <a:latin typeface="Calibri"/>
              <a:ea typeface="Calibri"/>
              <a:cs typeface="Calibri"/>
              <a:sym typeface="Calibri"/>
            </a:endParaRPr>
          </a:p>
        </p:txBody>
      </p:sp>
      <p:pic>
        <p:nvPicPr>
          <p:cNvPr id="168" name="Google Shape;168;p17"/>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rot="10800000">
            <a:off x="5828850" y="4197371"/>
            <a:ext cx="1922400" cy="2399604"/>
          </a:xfrm>
          <a:prstGeom prst="rect">
            <a:avLst/>
          </a:prstGeom>
          <a:noFill/>
          <a:ln>
            <a:noFill/>
          </a:ln>
        </p:spPr>
      </p:pic>
      <p:pic>
        <p:nvPicPr>
          <p:cNvPr id="169" name="Google Shape;169;p17"/>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rot="5400000">
            <a:off x="8083916" y="4148712"/>
            <a:ext cx="1093046" cy="14573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8"/>
          <p:cNvSpPr txBox="1">
            <a:spLocks noGrp="1"/>
          </p:cNvSpPr>
          <p:nvPr>
            <p:ph type="title" idx="4294967295"/>
          </p:nvPr>
        </p:nvSpPr>
        <p:spPr>
          <a:xfrm>
            <a:off x="4108016" y="793766"/>
            <a:ext cx="10635600" cy="47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Impact"/>
              <a:buNone/>
            </a:pPr>
            <a:r>
              <a:rPr lang="nl-NL" sz="2800"/>
              <a:t>Ik deel informatie met </a:t>
            </a:r>
            <a:endParaRPr/>
          </a:p>
        </p:txBody>
      </p:sp>
      <p:sp>
        <p:nvSpPr>
          <p:cNvPr id="176" name="Google Shape;176;p18"/>
          <p:cNvSpPr/>
          <p:nvPr/>
        </p:nvSpPr>
        <p:spPr>
          <a:xfrm rot="-59785">
            <a:off x="1664099" y="401179"/>
            <a:ext cx="2328952" cy="816122"/>
          </a:xfrm>
          <a:prstGeom prst="rect">
            <a:avLst/>
          </a:prstGeom>
          <a:solidFill>
            <a:srgbClr val="B6D7A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r>
              <a:rPr lang="nl-NL" sz="3600">
                <a:solidFill>
                  <a:srgbClr val="FFFFFF"/>
                </a:solidFill>
              </a:rPr>
              <a:t> interviews </a:t>
            </a:r>
            <a:endParaRPr sz="3600" b="0" i="0" u="none" strike="noStrike" cap="none">
              <a:solidFill>
                <a:schemeClr val="dk1"/>
              </a:solidFill>
              <a:latin typeface="Gill Sans"/>
              <a:ea typeface="Gill Sans"/>
              <a:cs typeface="Gill Sans"/>
              <a:sym typeface="Gill Sans"/>
            </a:endParaRPr>
          </a:p>
        </p:txBody>
      </p:sp>
      <p:pic>
        <p:nvPicPr>
          <p:cNvPr id="177" name="Google Shape;177;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56174" y="4634725"/>
            <a:ext cx="1568701" cy="1022250"/>
          </a:xfrm>
          <a:prstGeom prst="rect">
            <a:avLst/>
          </a:prstGeom>
          <a:noFill/>
          <a:ln>
            <a:noFill/>
          </a:ln>
        </p:spPr>
      </p:pic>
      <p:pic>
        <p:nvPicPr>
          <p:cNvPr id="178" name="Google Shape;178;p1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329350" y="1272275"/>
            <a:ext cx="1595523" cy="1389258"/>
          </a:xfrm>
          <a:prstGeom prst="rect">
            <a:avLst/>
          </a:prstGeom>
          <a:noFill/>
          <a:ln>
            <a:noFill/>
          </a:ln>
        </p:spPr>
      </p:pic>
      <p:pic>
        <p:nvPicPr>
          <p:cNvPr id="179" name="Google Shape;179;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8259249" y="2863778"/>
            <a:ext cx="1762548" cy="1568696"/>
          </a:xfrm>
          <a:prstGeom prst="rect">
            <a:avLst/>
          </a:prstGeom>
          <a:noFill/>
          <a:ln>
            <a:noFill/>
          </a:ln>
        </p:spPr>
      </p:pic>
      <p:pic>
        <p:nvPicPr>
          <p:cNvPr id="180" name="Google Shape;180;p1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0050974" y="2766853"/>
            <a:ext cx="1453306" cy="1089988"/>
          </a:xfrm>
          <a:prstGeom prst="rect">
            <a:avLst/>
          </a:prstGeom>
          <a:noFill/>
          <a:ln>
            <a:noFill/>
          </a:ln>
        </p:spPr>
      </p:pic>
      <p:pic>
        <p:nvPicPr>
          <p:cNvPr id="181" name="Google Shape;181;p1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5400000">
            <a:off x="10086177" y="1237073"/>
            <a:ext cx="1382895" cy="1453300"/>
          </a:xfrm>
          <a:prstGeom prst="rect">
            <a:avLst/>
          </a:prstGeom>
          <a:noFill/>
          <a:ln>
            <a:noFill/>
          </a:ln>
        </p:spPr>
      </p:pic>
      <p:pic>
        <p:nvPicPr>
          <p:cNvPr id="182" name="Google Shape;182;p1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634551" y="1272275"/>
            <a:ext cx="1568700" cy="1107272"/>
          </a:xfrm>
          <a:prstGeom prst="rect">
            <a:avLst/>
          </a:prstGeom>
          <a:noFill/>
          <a:ln>
            <a:noFill/>
          </a:ln>
        </p:spPr>
      </p:pic>
      <p:pic>
        <p:nvPicPr>
          <p:cNvPr id="183" name="Google Shape;183;p18"/>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050975" y="3968525"/>
            <a:ext cx="1453302" cy="1672599"/>
          </a:xfrm>
          <a:prstGeom prst="rect">
            <a:avLst/>
          </a:prstGeom>
          <a:noFill/>
          <a:ln>
            <a:noFill/>
          </a:ln>
        </p:spPr>
      </p:pic>
      <p:pic>
        <p:nvPicPr>
          <p:cNvPr id="184" name="Google Shape;184;p18"/>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8356175" y="5762300"/>
            <a:ext cx="1568698" cy="986173"/>
          </a:xfrm>
          <a:prstGeom prst="rect">
            <a:avLst/>
          </a:prstGeom>
          <a:noFill/>
          <a:ln>
            <a:noFill/>
          </a:ln>
        </p:spPr>
      </p:pic>
      <p:sp>
        <p:nvSpPr>
          <p:cNvPr id="185" name="Google Shape;185;p18"/>
          <p:cNvSpPr txBox="1"/>
          <p:nvPr/>
        </p:nvSpPr>
        <p:spPr>
          <a:xfrm>
            <a:off x="1657225" y="1608250"/>
            <a:ext cx="3152700" cy="41037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10000"/>
              </a:lnSpc>
              <a:spcBef>
                <a:spcPts val="700"/>
              </a:spcBef>
              <a:spcAft>
                <a:spcPts val="0"/>
              </a:spcAft>
              <a:buClr>
                <a:schemeClr val="accent2"/>
              </a:buClr>
              <a:buSzPts val="1200"/>
              <a:buFont typeface="Calibri"/>
              <a:buChar char="-"/>
            </a:pPr>
            <a:r>
              <a:rPr lang="nl-NL" sz="1600" dirty="0">
                <a:solidFill>
                  <a:schemeClr val="accent2"/>
                </a:solidFill>
                <a:latin typeface="Calibri"/>
                <a:ea typeface="Calibri"/>
                <a:cs typeface="Calibri"/>
                <a:sym typeface="Calibri"/>
              </a:rPr>
              <a:t>Op het rode kaartje staat de functie van de geïnterviewde </a:t>
            </a:r>
            <a:endParaRPr sz="1600" dirty="0">
              <a:solidFill>
                <a:schemeClr val="accent2"/>
              </a:solidFill>
              <a:latin typeface="Calibri"/>
              <a:ea typeface="Calibri"/>
              <a:cs typeface="Calibri"/>
              <a:sym typeface="Calibri"/>
            </a:endParaRPr>
          </a:p>
          <a:p>
            <a:pPr marL="457200" marR="0" lvl="0" indent="-304800" algn="l" rtl="0">
              <a:lnSpc>
                <a:spcPct val="110000"/>
              </a:lnSpc>
              <a:spcBef>
                <a:spcPts val="0"/>
              </a:spcBef>
              <a:spcAft>
                <a:spcPts val="0"/>
              </a:spcAft>
              <a:buClr>
                <a:schemeClr val="accent2"/>
              </a:buClr>
              <a:buSzPts val="1200"/>
              <a:buFont typeface="Calibri"/>
              <a:buChar char="-"/>
            </a:pPr>
            <a:r>
              <a:rPr lang="nl-NL" sz="1600" dirty="0">
                <a:solidFill>
                  <a:schemeClr val="accent2"/>
                </a:solidFill>
                <a:latin typeface="Calibri"/>
                <a:ea typeface="Calibri"/>
                <a:cs typeface="Calibri"/>
                <a:sym typeface="Calibri"/>
              </a:rPr>
              <a:t>Alle blauwe kaartjes geven alle professionals weer met wie zij informatie delen</a:t>
            </a:r>
            <a:endParaRPr sz="1600" dirty="0">
              <a:solidFill>
                <a:schemeClr val="accent2"/>
              </a:solidFill>
              <a:latin typeface="Calibri"/>
              <a:ea typeface="Calibri"/>
              <a:cs typeface="Calibri"/>
              <a:sym typeface="Calibri"/>
            </a:endParaRPr>
          </a:p>
          <a:p>
            <a:pPr marL="457200" marR="0" lvl="0" indent="-304800" algn="l" rtl="0">
              <a:lnSpc>
                <a:spcPct val="110000"/>
              </a:lnSpc>
              <a:spcBef>
                <a:spcPts val="0"/>
              </a:spcBef>
              <a:spcAft>
                <a:spcPts val="0"/>
              </a:spcAft>
              <a:buClr>
                <a:schemeClr val="accent2"/>
              </a:buClr>
              <a:buSzPts val="1200"/>
              <a:buFont typeface="Calibri"/>
              <a:buChar char="-"/>
            </a:pPr>
            <a:r>
              <a:rPr lang="nl-NL" sz="1600" dirty="0">
                <a:solidFill>
                  <a:schemeClr val="accent2"/>
                </a:solidFill>
                <a:latin typeface="Calibri"/>
                <a:ea typeface="Calibri"/>
                <a:cs typeface="Calibri"/>
                <a:sym typeface="Calibri"/>
              </a:rPr>
              <a:t>Degenen waarbij het delen van informatie prettig verloopt zijn links neergelegd (bij de +) en hoe minder prettig hoe meer naar rechts (bij de -)</a:t>
            </a:r>
            <a:endParaRPr sz="1600" dirty="0">
              <a:latin typeface="Calibri"/>
              <a:ea typeface="Calibri"/>
              <a:cs typeface="Calibri"/>
              <a:sym typeface="Calibri"/>
            </a:endParaRPr>
          </a:p>
        </p:txBody>
      </p:sp>
      <p:pic>
        <p:nvPicPr>
          <p:cNvPr id="186" name="Google Shape;186;p18"/>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rot="10800000">
            <a:off x="5378951" y="1272283"/>
            <a:ext cx="1129501" cy="1676496"/>
          </a:xfrm>
          <a:prstGeom prst="rect">
            <a:avLst/>
          </a:prstGeom>
          <a:noFill/>
          <a:ln>
            <a:noFill/>
          </a:ln>
        </p:spPr>
      </p:pic>
      <p:pic>
        <p:nvPicPr>
          <p:cNvPr id="187" name="Google Shape;187;p18"/>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rot="5400000">
            <a:off x="6830739" y="5025208"/>
            <a:ext cx="1199422" cy="1599252"/>
          </a:xfrm>
          <a:prstGeom prst="rect">
            <a:avLst/>
          </a:prstGeom>
          <a:noFill/>
          <a:ln>
            <a:noFill/>
          </a:ln>
        </p:spPr>
      </p:pic>
      <p:pic>
        <p:nvPicPr>
          <p:cNvPr id="188" name="Google Shape;188;p18"/>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rot="10800000">
            <a:off x="5368573" y="3067846"/>
            <a:ext cx="1137726" cy="1688728"/>
          </a:xfrm>
          <a:prstGeom prst="rect">
            <a:avLst/>
          </a:prstGeom>
          <a:noFill/>
          <a:ln>
            <a:noFill/>
          </a:ln>
        </p:spPr>
      </p:pic>
      <p:sp>
        <p:nvSpPr>
          <p:cNvPr id="189" name="Google Shape;189;p18"/>
          <p:cNvSpPr txBox="1"/>
          <p:nvPr/>
        </p:nvSpPr>
        <p:spPr>
          <a:xfrm>
            <a:off x="4108023" y="3067858"/>
            <a:ext cx="2758500" cy="819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endParaRPr sz="2400"/>
          </a:p>
        </p:txBody>
      </p:sp>
      <p:pic>
        <p:nvPicPr>
          <p:cNvPr id="190" name="Google Shape;190;p18"/>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rot="5400000">
            <a:off x="6852223" y="2345026"/>
            <a:ext cx="1158028" cy="1544026"/>
          </a:xfrm>
          <a:prstGeom prst="rect">
            <a:avLst/>
          </a:prstGeom>
          <a:noFill/>
          <a:ln>
            <a:noFill/>
          </a:ln>
        </p:spPr>
      </p:pic>
      <p:pic>
        <p:nvPicPr>
          <p:cNvPr id="191" name="Google Shape;191;p18"/>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rot="5400000">
            <a:off x="6785498" y="3710652"/>
            <a:ext cx="1299629" cy="1587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9"/>
          <p:cNvSpPr txBox="1">
            <a:spLocks noGrp="1"/>
          </p:cNvSpPr>
          <p:nvPr>
            <p:ph type="sldNum" idx="4294967295"/>
          </p:nvPr>
        </p:nvSpPr>
        <p:spPr>
          <a:xfrm>
            <a:off x="6013716" y="6536531"/>
            <a:ext cx="159900" cy="228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NL" sz="1200">
                <a:solidFill>
                  <a:srgbClr val="595959"/>
                </a:solidFill>
              </a:rPr>
              <a:t>7</a:t>
            </a:fld>
            <a:endParaRPr/>
          </a:p>
        </p:txBody>
      </p:sp>
      <p:sp>
        <p:nvSpPr>
          <p:cNvPr id="198" name="Google Shape;198;p19"/>
          <p:cNvSpPr/>
          <p:nvPr/>
        </p:nvSpPr>
        <p:spPr>
          <a:xfrm rot="-59785">
            <a:off x="1664099" y="401179"/>
            <a:ext cx="2328952" cy="816122"/>
          </a:xfrm>
          <a:prstGeom prst="rect">
            <a:avLst/>
          </a:prstGeom>
          <a:solidFill>
            <a:srgbClr val="B6D7A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r>
              <a:rPr lang="nl-NL" sz="3600">
                <a:solidFill>
                  <a:srgbClr val="FFFFFF"/>
                </a:solidFill>
              </a:rPr>
              <a:t> interviews </a:t>
            </a:r>
            <a:endParaRPr sz="3600" b="0" i="0" u="none" strike="noStrike" cap="none">
              <a:solidFill>
                <a:schemeClr val="dk1"/>
              </a:solidFill>
              <a:latin typeface="Gill Sans"/>
              <a:ea typeface="Gill Sans"/>
              <a:cs typeface="Gill Sans"/>
              <a:sym typeface="Gill Sans"/>
            </a:endParaRPr>
          </a:p>
        </p:txBody>
      </p:sp>
      <p:pic>
        <p:nvPicPr>
          <p:cNvPr id="199" name="Google Shape;199;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641750" y="4232224"/>
            <a:ext cx="1894326" cy="1420736"/>
          </a:xfrm>
          <a:prstGeom prst="rect">
            <a:avLst/>
          </a:prstGeom>
          <a:noFill/>
          <a:ln>
            <a:noFill/>
          </a:ln>
        </p:spPr>
      </p:pic>
      <p:pic>
        <p:nvPicPr>
          <p:cNvPr id="200" name="Google Shape;200;p1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641752" y="5739027"/>
            <a:ext cx="1894326" cy="870815"/>
          </a:xfrm>
          <a:prstGeom prst="rect">
            <a:avLst/>
          </a:prstGeom>
          <a:noFill/>
          <a:ln>
            <a:noFill/>
          </a:ln>
        </p:spPr>
      </p:pic>
      <p:pic>
        <p:nvPicPr>
          <p:cNvPr id="201" name="Google Shape;201;p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57500" y="5052800"/>
            <a:ext cx="1618848" cy="1333437"/>
          </a:xfrm>
          <a:prstGeom prst="rect">
            <a:avLst/>
          </a:prstGeom>
          <a:noFill/>
          <a:ln>
            <a:noFill/>
          </a:ln>
        </p:spPr>
      </p:pic>
      <p:pic>
        <p:nvPicPr>
          <p:cNvPr id="202" name="Google Shape;202;p1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623650" y="2711839"/>
            <a:ext cx="1912424" cy="1434318"/>
          </a:xfrm>
          <a:prstGeom prst="rect">
            <a:avLst/>
          </a:prstGeom>
          <a:noFill/>
          <a:ln>
            <a:noFill/>
          </a:ln>
        </p:spPr>
      </p:pic>
      <p:pic>
        <p:nvPicPr>
          <p:cNvPr id="203" name="Google Shape;203;p1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rot="-5400000">
            <a:off x="5988624" y="1283552"/>
            <a:ext cx="1297374" cy="1729820"/>
          </a:xfrm>
          <a:prstGeom prst="rect">
            <a:avLst/>
          </a:prstGeom>
          <a:noFill/>
          <a:ln>
            <a:noFill/>
          </a:ln>
        </p:spPr>
      </p:pic>
      <p:pic>
        <p:nvPicPr>
          <p:cNvPr id="204" name="Google Shape;204;p1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5400000">
            <a:off x="6253103" y="2414151"/>
            <a:ext cx="784524" cy="1713721"/>
          </a:xfrm>
          <a:prstGeom prst="rect">
            <a:avLst/>
          </a:prstGeom>
          <a:noFill/>
          <a:ln>
            <a:noFill/>
          </a:ln>
        </p:spPr>
      </p:pic>
      <p:pic>
        <p:nvPicPr>
          <p:cNvPr id="205" name="Google Shape;205;p19"/>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7623651" y="1485525"/>
            <a:ext cx="1912428" cy="1140247"/>
          </a:xfrm>
          <a:prstGeom prst="rect">
            <a:avLst/>
          </a:prstGeom>
          <a:noFill/>
          <a:ln>
            <a:noFill/>
          </a:ln>
        </p:spPr>
      </p:pic>
      <p:pic>
        <p:nvPicPr>
          <p:cNvPr id="206" name="Google Shape;206;p19"/>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9657502" y="3792626"/>
            <a:ext cx="1618848" cy="1214136"/>
          </a:xfrm>
          <a:prstGeom prst="rect">
            <a:avLst/>
          </a:prstGeom>
          <a:noFill/>
          <a:ln>
            <a:noFill/>
          </a:ln>
        </p:spPr>
      </p:pic>
      <p:pic>
        <p:nvPicPr>
          <p:cNvPr id="207" name="Google Shape;207;p19"/>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9657498" y="2509198"/>
            <a:ext cx="1618852" cy="1214455"/>
          </a:xfrm>
          <a:prstGeom prst="rect">
            <a:avLst/>
          </a:prstGeom>
          <a:noFill/>
          <a:ln>
            <a:noFill/>
          </a:ln>
        </p:spPr>
      </p:pic>
      <p:pic>
        <p:nvPicPr>
          <p:cNvPr id="208" name="Google Shape;208;p19"/>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9657493" y="1463774"/>
            <a:ext cx="1618858" cy="976448"/>
          </a:xfrm>
          <a:prstGeom prst="rect">
            <a:avLst/>
          </a:prstGeom>
          <a:noFill/>
          <a:ln>
            <a:noFill/>
          </a:ln>
        </p:spPr>
      </p:pic>
      <p:sp>
        <p:nvSpPr>
          <p:cNvPr id="209" name="Google Shape;209;p19"/>
          <p:cNvSpPr txBox="1"/>
          <p:nvPr/>
        </p:nvSpPr>
        <p:spPr>
          <a:xfrm>
            <a:off x="1112109" y="1615818"/>
            <a:ext cx="2779522" cy="41037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10000"/>
              </a:lnSpc>
              <a:spcBef>
                <a:spcPts val="700"/>
              </a:spcBef>
              <a:spcAft>
                <a:spcPts val="0"/>
              </a:spcAft>
              <a:buClr>
                <a:schemeClr val="accent2"/>
              </a:buClr>
              <a:buSzPts val="1200"/>
              <a:buFont typeface="Calibri"/>
              <a:buChar char="-"/>
            </a:pPr>
            <a:r>
              <a:rPr lang="nl-NL" sz="1600" dirty="0">
                <a:solidFill>
                  <a:schemeClr val="accent2"/>
                </a:solidFill>
                <a:latin typeface="Calibri"/>
                <a:ea typeface="Calibri"/>
                <a:cs typeface="Calibri"/>
                <a:sym typeface="Calibri"/>
              </a:rPr>
              <a:t>Op het rode kaartje staat de functie van de geïnterviewde</a:t>
            </a:r>
            <a:endParaRPr sz="1600" dirty="0">
              <a:solidFill>
                <a:schemeClr val="accent2"/>
              </a:solidFill>
              <a:latin typeface="Calibri"/>
              <a:ea typeface="Calibri"/>
              <a:cs typeface="Calibri"/>
              <a:sym typeface="Calibri"/>
            </a:endParaRPr>
          </a:p>
          <a:p>
            <a:pPr marL="457200" marR="0" lvl="0" indent="-304800" algn="l" rtl="0">
              <a:lnSpc>
                <a:spcPct val="110000"/>
              </a:lnSpc>
              <a:spcBef>
                <a:spcPts val="0"/>
              </a:spcBef>
              <a:spcAft>
                <a:spcPts val="0"/>
              </a:spcAft>
              <a:buClr>
                <a:schemeClr val="accent2"/>
              </a:buClr>
              <a:buSzPts val="1200"/>
              <a:buFont typeface="Calibri"/>
              <a:buChar char="-"/>
            </a:pPr>
            <a:r>
              <a:rPr lang="nl-NL" sz="1600" dirty="0">
                <a:solidFill>
                  <a:schemeClr val="accent2"/>
                </a:solidFill>
                <a:latin typeface="Calibri"/>
                <a:ea typeface="Calibri"/>
                <a:cs typeface="Calibri"/>
                <a:sym typeface="Calibri"/>
              </a:rPr>
              <a:t>Alle blauwe kaartjes geven alle professionals weer met wie wordt samenwerken (bijvoorbeeld doktersassistent, wijkverpleegkundige, apotheek, cliënt)</a:t>
            </a:r>
            <a:endParaRPr sz="1600" dirty="0">
              <a:solidFill>
                <a:schemeClr val="accent2"/>
              </a:solidFill>
              <a:latin typeface="Calibri"/>
              <a:ea typeface="Calibri"/>
              <a:cs typeface="Calibri"/>
              <a:sym typeface="Calibri"/>
            </a:endParaRPr>
          </a:p>
          <a:p>
            <a:pPr marL="457200" marR="0" lvl="0" indent="-304800" algn="l" rtl="0">
              <a:lnSpc>
                <a:spcPct val="110000"/>
              </a:lnSpc>
              <a:spcBef>
                <a:spcPts val="0"/>
              </a:spcBef>
              <a:spcAft>
                <a:spcPts val="0"/>
              </a:spcAft>
              <a:buClr>
                <a:schemeClr val="accent2"/>
              </a:buClr>
              <a:buSzPts val="1200"/>
              <a:buFont typeface="Calibri"/>
              <a:buChar char="-"/>
            </a:pPr>
            <a:r>
              <a:rPr lang="nl-NL" sz="1600" dirty="0">
                <a:solidFill>
                  <a:schemeClr val="accent2"/>
                </a:solidFill>
                <a:latin typeface="Calibri"/>
                <a:ea typeface="Calibri"/>
                <a:cs typeface="Calibri"/>
                <a:sym typeface="Calibri"/>
              </a:rPr>
              <a:t>Degenen met wie veel wordt samengewerkt wordt zijn links neergelegd (bij de +). </a:t>
            </a:r>
            <a:endParaRPr sz="1600" dirty="0">
              <a:latin typeface="Calibri"/>
              <a:ea typeface="Calibri"/>
              <a:cs typeface="Calibri"/>
              <a:sym typeface="Calibri"/>
            </a:endParaRPr>
          </a:p>
        </p:txBody>
      </p:sp>
      <p:sp>
        <p:nvSpPr>
          <p:cNvPr id="210" name="Google Shape;210;p19"/>
          <p:cNvSpPr txBox="1">
            <a:spLocks noGrp="1"/>
          </p:cNvSpPr>
          <p:nvPr>
            <p:ph type="title" idx="4294967295"/>
          </p:nvPr>
        </p:nvSpPr>
        <p:spPr>
          <a:xfrm>
            <a:off x="4036291" y="701541"/>
            <a:ext cx="10635600" cy="47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Impact"/>
              <a:buNone/>
            </a:pPr>
            <a:r>
              <a:rPr lang="nl-NL" sz="2800"/>
              <a:t>Mijn netwerk</a:t>
            </a:r>
            <a:endParaRPr/>
          </a:p>
        </p:txBody>
      </p:sp>
      <p:pic>
        <p:nvPicPr>
          <p:cNvPr id="211" name="Google Shape;211;p19"/>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rot="-5400000">
            <a:off x="4227638" y="1290387"/>
            <a:ext cx="1256299" cy="1675077"/>
          </a:xfrm>
          <a:prstGeom prst="rect">
            <a:avLst/>
          </a:prstGeom>
          <a:noFill/>
          <a:ln>
            <a:noFill/>
          </a:ln>
        </p:spPr>
      </p:pic>
      <p:pic>
        <p:nvPicPr>
          <p:cNvPr id="212" name="Google Shape;212;p19"/>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rot="-5400000">
            <a:off x="4238276" y="2674648"/>
            <a:ext cx="1224703" cy="1632902"/>
          </a:xfrm>
          <a:prstGeom prst="rect">
            <a:avLst/>
          </a:prstGeom>
          <a:noFill/>
          <a:ln>
            <a:noFill/>
          </a:ln>
        </p:spPr>
      </p:pic>
      <p:pic>
        <p:nvPicPr>
          <p:cNvPr id="213" name="Google Shape;213;p19"/>
          <p:cNvPicPr preferRelativeResize="0"/>
          <p:nvPr/>
        </p:nvPicPr>
        <p:blipFill>
          <a:blip r:embed="rId15" cstate="email">
            <a:alphaModFix/>
            <a:extLst>
              <a:ext uri="{28A0092B-C50C-407E-A947-70E740481C1C}">
                <a14:useLocalDpi xmlns:a14="http://schemas.microsoft.com/office/drawing/2010/main"/>
              </a:ext>
            </a:extLst>
          </a:blip>
          <a:stretch>
            <a:fillRect/>
          </a:stretch>
        </p:blipFill>
        <p:spPr>
          <a:xfrm rot="5400000">
            <a:off x="4237230" y="4021776"/>
            <a:ext cx="1226197" cy="1634895"/>
          </a:xfrm>
          <a:prstGeom prst="rect">
            <a:avLst/>
          </a:prstGeom>
          <a:noFill/>
          <a:ln>
            <a:noFill/>
          </a:ln>
        </p:spPr>
      </p:pic>
      <p:pic>
        <p:nvPicPr>
          <p:cNvPr id="214" name="Google Shape;214;p19"/>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rot="5400000">
            <a:off x="5987913" y="4733138"/>
            <a:ext cx="1335424" cy="1693198"/>
          </a:xfrm>
          <a:prstGeom prst="rect">
            <a:avLst/>
          </a:prstGeom>
          <a:noFill/>
          <a:ln>
            <a:noFill/>
          </a:ln>
        </p:spPr>
      </p:pic>
      <p:pic>
        <p:nvPicPr>
          <p:cNvPr id="215" name="Google Shape;215;p19"/>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rot="10800000">
            <a:off x="5807298" y="3744878"/>
            <a:ext cx="1694926" cy="10855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0"/>
          <p:cNvSpPr txBox="1">
            <a:spLocks noGrp="1"/>
          </p:cNvSpPr>
          <p:nvPr>
            <p:ph type="sldNum" idx="4294967295"/>
          </p:nvPr>
        </p:nvSpPr>
        <p:spPr>
          <a:xfrm>
            <a:off x="6013716" y="6536531"/>
            <a:ext cx="159900" cy="228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NL" sz="1200">
                <a:solidFill>
                  <a:srgbClr val="595959"/>
                </a:solidFill>
              </a:rPr>
              <a:t>8</a:t>
            </a:fld>
            <a:endParaRPr/>
          </a:p>
        </p:txBody>
      </p:sp>
      <p:sp>
        <p:nvSpPr>
          <p:cNvPr id="222" name="Google Shape;222;p20"/>
          <p:cNvSpPr txBox="1">
            <a:spLocks noGrp="1"/>
          </p:cNvSpPr>
          <p:nvPr>
            <p:ph type="title" idx="4294967295"/>
          </p:nvPr>
        </p:nvSpPr>
        <p:spPr>
          <a:xfrm>
            <a:off x="4108016" y="769052"/>
            <a:ext cx="10635600" cy="47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Impact"/>
              <a:buNone/>
            </a:pPr>
            <a:r>
              <a:rPr lang="nl-NL" sz="2800" dirty="0"/>
              <a:t>met 4 cliënten / mantelzorgers</a:t>
            </a:r>
            <a:endParaRPr dirty="0"/>
          </a:p>
        </p:txBody>
      </p:sp>
      <p:sp>
        <p:nvSpPr>
          <p:cNvPr id="223" name="Google Shape;223;p20"/>
          <p:cNvSpPr/>
          <p:nvPr/>
        </p:nvSpPr>
        <p:spPr>
          <a:xfrm rot="-59785">
            <a:off x="1664099" y="401179"/>
            <a:ext cx="2328952" cy="816122"/>
          </a:xfrm>
          <a:prstGeom prst="rect">
            <a:avLst/>
          </a:prstGeom>
          <a:solidFill>
            <a:srgbClr val="B6D7A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r>
              <a:rPr lang="nl-NL" sz="3600">
                <a:solidFill>
                  <a:srgbClr val="FFFFFF"/>
                </a:solidFill>
              </a:rPr>
              <a:t> interviews </a:t>
            </a:r>
            <a:endParaRPr sz="3600" b="0" i="0" u="none" strike="noStrike" cap="none">
              <a:solidFill>
                <a:schemeClr val="dk1"/>
              </a:solidFill>
              <a:latin typeface="Gill Sans"/>
              <a:ea typeface="Gill Sans"/>
              <a:cs typeface="Gill Sans"/>
              <a:sym typeface="Gill Sans"/>
            </a:endParaRPr>
          </a:p>
        </p:txBody>
      </p:sp>
      <p:pic>
        <p:nvPicPr>
          <p:cNvPr id="224" name="Google Shape;224;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5400000">
            <a:off x="1894011" y="1905684"/>
            <a:ext cx="1420727" cy="1894303"/>
          </a:xfrm>
          <a:prstGeom prst="rect">
            <a:avLst/>
          </a:prstGeom>
          <a:noFill/>
          <a:ln>
            <a:noFill/>
          </a:ln>
        </p:spPr>
      </p:pic>
      <p:pic>
        <p:nvPicPr>
          <p:cNvPr id="225" name="Google Shape;225;p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5400000">
            <a:off x="1897025" y="3512079"/>
            <a:ext cx="1438871" cy="1918472"/>
          </a:xfrm>
          <a:prstGeom prst="rect">
            <a:avLst/>
          </a:prstGeom>
          <a:noFill/>
          <a:ln>
            <a:noFill/>
          </a:ln>
        </p:spPr>
      </p:pic>
      <p:pic>
        <p:nvPicPr>
          <p:cNvPr id="226" name="Google Shape;226;p2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5400000">
            <a:off x="1896275" y="5042603"/>
            <a:ext cx="1434352" cy="1912447"/>
          </a:xfrm>
          <a:prstGeom prst="rect">
            <a:avLst/>
          </a:prstGeom>
          <a:noFill/>
          <a:ln>
            <a:noFill/>
          </a:ln>
        </p:spPr>
      </p:pic>
      <p:pic>
        <p:nvPicPr>
          <p:cNvPr id="227" name="Google Shape;227;p2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5400000">
            <a:off x="3899176" y="1969325"/>
            <a:ext cx="1399723" cy="1774725"/>
          </a:xfrm>
          <a:prstGeom prst="rect">
            <a:avLst/>
          </a:prstGeom>
          <a:noFill/>
          <a:ln>
            <a:noFill/>
          </a:ln>
        </p:spPr>
      </p:pic>
      <p:pic>
        <p:nvPicPr>
          <p:cNvPr id="228" name="Google Shape;228;p2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10800000">
            <a:off x="3711672" y="3759577"/>
            <a:ext cx="1756178" cy="1124798"/>
          </a:xfrm>
          <a:prstGeom prst="rect">
            <a:avLst/>
          </a:prstGeom>
          <a:noFill/>
          <a:ln>
            <a:noFill/>
          </a:ln>
        </p:spPr>
      </p:pic>
      <p:sp>
        <p:nvSpPr>
          <p:cNvPr id="229" name="Google Shape;229;p20"/>
          <p:cNvSpPr txBox="1"/>
          <p:nvPr/>
        </p:nvSpPr>
        <p:spPr>
          <a:xfrm>
            <a:off x="6392000" y="3563188"/>
            <a:ext cx="34335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230" name="Google Shape;230;p20"/>
          <p:cNvSpPr txBox="1"/>
          <p:nvPr/>
        </p:nvSpPr>
        <p:spPr>
          <a:xfrm>
            <a:off x="5646550" y="1568839"/>
            <a:ext cx="6240650" cy="5264400"/>
          </a:xfrm>
          <a:prstGeom prst="rect">
            <a:avLst/>
          </a:prstGeom>
          <a:noFill/>
          <a:ln>
            <a:noFill/>
          </a:ln>
        </p:spPr>
        <p:txBody>
          <a:bodyPr spcFirstLastPara="1" wrap="square" lIns="91425" tIns="91425" rIns="91425" bIns="91425" anchor="t" anchorCtr="0">
            <a:noAutofit/>
          </a:bodyPr>
          <a:lstStyle/>
          <a:p>
            <a:pPr marL="0" lvl="0" indent="0" algn="l" rtl="0">
              <a:lnSpc>
                <a:spcPts val="1380"/>
              </a:lnSpc>
              <a:spcBef>
                <a:spcPts val="0"/>
              </a:spcBef>
              <a:spcAft>
                <a:spcPts val="0"/>
              </a:spcAft>
              <a:buNone/>
            </a:pPr>
            <a:r>
              <a:rPr lang="nl-NL" i="1" dirty="0">
                <a:latin typeface="Calibri"/>
                <a:ea typeface="Calibri"/>
                <a:cs typeface="Calibri"/>
                <a:sym typeface="Calibri"/>
              </a:rPr>
              <a:t>“Ik zou graag willen weten ‘wat’ er gecommuniceerd wordt. Nu gaat de </a:t>
            </a:r>
            <a:r>
              <a:rPr lang="nl-NL" i="1" dirty="0" err="1">
                <a:latin typeface="Calibri"/>
                <a:ea typeface="Calibri"/>
                <a:cs typeface="Calibri"/>
                <a:sym typeface="Calibri"/>
              </a:rPr>
              <a:t>communi-catie</a:t>
            </a:r>
            <a:r>
              <a:rPr lang="nl-NL" i="1" dirty="0">
                <a:latin typeface="Calibri"/>
                <a:ea typeface="Calibri"/>
                <a:cs typeface="Calibri"/>
                <a:sym typeface="Calibri"/>
              </a:rPr>
              <a:t> vaak over mij en mijn schoonvader heen. Hij wordt daar onrustig van.”</a:t>
            </a:r>
            <a:endParaRPr i="1" dirty="0">
              <a:latin typeface="Calibri"/>
              <a:ea typeface="Calibri"/>
              <a:cs typeface="Calibri"/>
              <a:sym typeface="Calibri"/>
            </a:endParaRPr>
          </a:p>
          <a:p>
            <a:pPr marL="0" lvl="0" indent="0" algn="l" rtl="0">
              <a:lnSpc>
                <a:spcPts val="1380"/>
              </a:lnSpc>
              <a:spcBef>
                <a:spcPts val="0"/>
              </a:spcBef>
              <a:spcAft>
                <a:spcPts val="0"/>
              </a:spcAft>
              <a:buNone/>
            </a:pPr>
            <a:endParaRPr lang="nl-NL" i="1" dirty="0">
              <a:latin typeface="Calibri"/>
              <a:ea typeface="Calibri"/>
              <a:cs typeface="Calibri"/>
              <a:sym typeface="Calibri"/>
            </a:endParaRPr>
          </a:p>
          <a:p>
            <a:pPr marL="0" lvl="0" indent="0" algn="l" rtl="0">
              <a:lnSpc>
                <a:spcPts val="1380"/>
              </a:lnSpc>
              <a:spcBef>
                <a:spcPts val="0"/>
              </a:spcBef>
              <a:spcAft>
                <a:spcPts val="0"/>
              </a:spcAft>
              <a:buNone/>
            </a:pPr>
            <a:r>
              <a:rPr lang="nl-NL" i="1" dirty="0">
                <a:latin typeface="Calibri"/>
                <a:ea typeface="Calibri"/>
                <a:cs typeface="Calibri"/>
                <a:sym typeface="Calibri"/>
              </a:rPr>
              <a:t>“Ik mis een professional die de regisseur is.”</a:t>
            </a:r>
            <a:endParaRPr i="1" dirty="0">
              <a:latin typeface="Calibri"/>
              <a:ea typeface="Calibri"/>
              <a:cs typeface="Calibri"/>
              <a:sym typeface="Calibri"/>
            </a:endParaRPr>
          </a:p>
          <a:p>
            <a:pPr marL="0" lvl="0" indent="0" algn="l" rtl="0">
              <a:lnSpc>
                <a:spcPts val="1380"/>
              </a:lnSpc>
              <a:spcBef>
                <a:spcPts val="0"/>
              </a:spcBef>
              <a:spcAft>
                <a:spcPts val="0"/>
              </a:spcAft>
              <a:buNone/>
            </a:pPr>
            <a:endParaRPr lang="nl-NL" i="1" dirty="0">
              <a:latin typeface="Calibri"/>
              <a:ea typeface="Calibri"/>
              <a:cs typeface="Calibri"/>
              <a:sym typeface="Calibri"/>
            </a:endParaRPr>
          </a:p>
          <a:p>
            <a:pPr marL="0" lvl="0" indent="0" algn="l" rtl="0">
              <a:lnSpc>
                <a:spcPts val="1380"/>
              </a:lnSpc>
              <a:spcBef>
                <a:spcPts val="0"/>
              </a:spcBef>
              <a:spcAft>
                <a:spcPts val="0"/>
              </a:spcAft>
              <a:buNone/>
            </a:pPr>
            <a:r>
              <a:rPr lang="nl-NL" i="1" dirty="0">
                <a:latin typeface="Calibri"/>
                <a:ea typeface="Calibri"/>
                <a:cs typeface="Calibri"/>
                <a:sym typeface="Calibri"/>
              </a:rPr>
              <a:t>‘’Op de uren dat professionals er zijn, kan ik ze bereiken. Als ze er niet zijn, bellen ze terug zit ik in vergadering etc. En zo wachten en wachten we maar op elkaar.’’</a:t>
            </a:r>
          </a:p>
          <a:p>
            <a:pPr marL="0" lvl="0" indent="0" algn="l" rtl="0">
              <a:lnSpc>
                <a:spcPts val="1380"/>
              </a:lnSpc>
              <a:spcBef>
                <a:spcPts val="0"/>
              </a:spcBef>
              <a:spcAft>
                <a:spcPts val="0"/>
              </a:spcAft>
              <a:buNone/>
            </a:pPr>
            <a:endParaRPr lang="nl-NL" i="1" dirty="0">
              <a:latin typeface="Calibri"/>
              <a:ea typeface="Calibri"/>
              <a:cs typeface="Calibri"/>
              <a:sym typeface="Calibri"/>
            </a:endParaRPr>
          </a:p>
          <a:p>
            <a:pPr marL="0" lvl="0" indent="0" algn="l" rtl="0">
              <a:lnSpc>
                <a:spcPts val="1380"/>
              </a:lnSpc>
              <a:spcBef>
                <a:spcPts val="0"/>
              </a:spcBef>
              <a:spcAft>
                <a:spcPts val="0"/>
              </a:spcAft>
              <a:buNone/>
            </a:pPr>
            <a:r>
              <a:rPr lang="nl-NL" i="1" dirty="0">
                <a:latin typeface="Calibri"/>
                <a:ea typeface="Calibri"/>
                <a:cs typeface="Calibri"/>
                <a:sym typeface="Calibri"/>
              </a:rPr>
              <a:t>‘‘Iedereen doet wel iets, maar weet het niet van elkaar. Met als gevolg dat er uiteindelijk soms niets geregeld is. Of dubbel.’’</a:t>
            </a:r>
          </a:p>
          <a:p>
            <a:pPr marL="0" lvl="0" indent="0" algn="l" rtl="0">
              <a:lnSpc>
                <a:spcPts val="1380"/>
              </a:lnSpc>
              <a:spcBef>
                <a:spcPts val="0"/>
              </a:spcBef>
              <a:spcAft>
                <a:spcPts val="0"/>
              </a:spcAft>
              <a:buNone/>
            </a:pPr>
            <a:endParaRPr i="1" dirty="0">
              <a:latin typeface="Calibri"/>
              <a:ea typeface="Calibri"/>
              <a:cs typeface="Calibri"/>
              <a:sym typeface="Calibri"/>
            </a:endParaRPr>
          </a:p>
          <a:p>
            <a:pPr marL="0" lvl="0" indent="0" algn="l" rtl="0">
              <a:lnSpc>
                <a:spcPts val="1380"/>
              </a:lnSpc>
              <a:spcBef>
                <a:spcPts val="0"/>
              </a:spcBef>
              <a:spcAft>
                <a:spcPts val="0"/>
              </a:spcAft>
              <a:buNone/>
            </a:pPr>
            <a:r>
              <a:rPr lang="nl-NL" i="1" dirty="0">
                <a:latin typeface="Calibri"/>
                <a:ea typeface="Calibri"/>
                <a:cs typeface="Calibri"/>
                <a:sym typeface="Calibri"/>
              </a:rPr>
              <a:t>“Wij kunnen als mantelzorgers in </a:t>
            </a:r>
            <a:r>
              <a:rPr lang="nl-NL" i="1" dirty="0" err="1">
                <a:latin typeface="Calibri"/>
                <a:ea typeface="Calibri"/>
                <a:cs typeface="Calibri"/>
                <a:sym typeface="Calibri"/>
              </a:rPr>
              <a:t>Caren</a:t>
            </a:r>
            <a:r>
              <a:rPr lang="nl-NL" i="1" dirty="0">
                <a:latin typeface="Calibri"/>
                <a:ea typeface="Calibri"/>
                <a:cs typeface="Calibri"/>
                <a:sym typeface="Calibri"/>
              </a:rPr>
              <a:t> zorgt, helaas kan de huisarts daar niet in.”</a:t>
            </a:r>
            <a:endParaRPr i="1" dirty="0">
              <a:latin typeface="Calibri"/>
              <a:ea typeface="Calibri"/>
              <a:cs typeface="Calibri"/>
              <a:sym typeface="Calibri"/>
            </a:endParaRPr>
          </a:p>
          <a:p>
            <a:pPr marL="0" lvl="0" indent="0" algn="l" rtl="0">
              <a:lnSpc>
                <a:spcPts val="1380"/>
              </a:lnSpc>
              <a:spcBef>
                <a:spcPts val="0"/>
              </a:spcBef>
              <a:spcAft>
                <a:spcPts val="0"/>
              </a:spcAft>
              <a:buNone/>
            </a:pPr>
            <a:endParaRPr i="1" dirty="0">
              <a:latin typeface="Calibri"/>
              <a:ea typeface="Calibri"/>
              <a:cs typeface="Calibri"/>
              <a:sym typeface="Calibri"/>
            </a:endParaRPr>
          </a:p>
          <a:p>
            <a:pPr marL="0" lvl="0" indent="0" algn="l" rtl="0">
              <a:lnSpc>
                <a:spcPts val="1380"/>
              </a:lnSpc>
              <a:spcBef>
                <a:spcPts val="0"/>
              </a:spcBef>
              <a:spcAft>
                <a:spcPts val="0"/>
              </a:spcAft>
              <a:buNone/>
            </a:pPr>
            <a:r>
              <a:rPr lang="nl-NL" i="1" dirty="0">
                <a:latin typeface="Calibri"/>
                <a:ea typeface="Calibri"/>
                <a:cs typeface="Calibri"/>
                <a:sym typeface="Calibri"/>
              </a:rPr>
              <a:t>“Zou het niet makkelijk zijn als we op 1 centraal punt, alles aan elkaar door geven?”</a:t>
            </a:r>
            <a:endParaRPr i="1" dirty="0">
              <a:latin typeface="Calibri"/>
              <a:ea typeface="Calibri"/>
              <a:cs typeface="Calibri"/>
              <a:sym typeface="Calibri"/>
            </a:endParaRPr>
          </a:p>
          <a:p>
            <a:pPr marL="0" lvl="0" indent="0" algn="l" rtl="0">
              <a:lnSpc>
                <a:spcPct val="110000"/>
              </a:lnSpc>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i="1" dirty="0">
              <a:solidFill>
                <a:srgbClr val="BF9000"/>
              </a:solidFill>
              <a:latin typeface="Calibri"/>
              <a:ea typeface="Calibri"/>
              <a:cs typeface="Calibri"/>
              <a:sym typeface="Calibri"/>
            </a:endParaRPr>
          </a:p>
          <a:p>
            <a:pPr marL="0" lvl="0" indent="0" algn="l" rtl="0">
              <a:spcBef>
                <a:spcPts val="0"/>
              </a:spcBef>
              <a:spcAft>
                <a:spcPts val="0"/>
              </a:spcAft>
              <a:buNone/>
            </a:pPr>
            <a:endParaRPr sz="1800" i="1" dirty="0">
              <a:solidFill>
                <a:srgbClr val="BF9000"/>
              </a:solidFill>
              <a:latin typeface="Calibri"/>
              <a:ea typeface="Calibri"/>
              <a:cs typeface="Calibri"/>
              <a:sym typeface="Calibri"/>
            </a:endParaRPr>
          </a:p>
          <a:p>
            <a:pPr marL="457200" lvl="0" indent="0" algn="l" rtl="0">
              <a:spcBef>
                <a:spcPts val="0"/>
              </a:spcBef>
              <a:spcAft>
                <a:spcPts val="0"/>
              </a:spcAft>
              <a:buNone/>
            </a:pPr>
            <a:endParaRPr dirty="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p:txBody>
      </p:sp>
      <p:sp>
        <p:nvSpPr>
          <p:cNvPr id="231" name="Google Shape;231;p20"/>
          <p:cNvSpPr txBox="1">
            <a:spLocks noGrp="1"/>
          </p:cNvSpPr>
          <p:nvPr>
            <p:ph type="title" idx="4294967295"/>
          </p:nvPr>
        </p:nvSpPr>
        <p:spPr>
          <a:xfrm>
            <a:off x="1657216" y="1475291"/>
            <a:ext cx="10635600" cy="47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Impact"/>
              <a:buNone/>
            </a:pPr>
            <a:r>
              <a:rPr lang="nl-NL" sz="2800" dirty="0"/>
              <a:t>Mijn netwerk</a:t>
            </a:r>
            <a:endParaRPr dirty="0"/>
          </a:p>
        </p:txBody>
      </p:sp>
      <p:sp>
        <p:nvSpPr>
          <p:cNvPr id="2" name="Rechthoek 1">
            <a:extLst>
              <a:ext uri="{FF2B5EF4-FFF2-40B4-BE49-F238E27FC236}">
                <a16:creationId xmlns:a16="http://schemas.microsoft.com/office/drawing/2014/main" id="{A72DCE4D-83DA-5241-940B-F9323DE3D6B3}"/>
              </a:ext>
            </a:extLst>
          </p:cNvPr>
          <p:cNvSpPr/>
          <p:nvPr/>
        </p:nvSpPr>
        <p:spPr>
          <a:xfrm>
            <a:off x="5906530" y="4732638"/>
            <a:ext cx="6159370" cy="1630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0000"/>
              </a:lnSpc>
            </a:pPr>
            <a:r>
              <a:rPr lang="nl-NL" sz="1800" dirty="0">
                <a:solidFill>
                  <a:schemeClr val="dk1"/>
                </a:solidFill>
                <a:latin typeface="Calibri"/>
                <a:ea typeface="Calibri"/>
                <a:cs typeface="Calibri"/>
                <a:sym typeface="Calibri"/>
              </a:rPr>
              <a:t>De grootste behoeften zijn: </a:t>
            </a:r>
          </a:p>
          <a:p>
            <a:pPr marL="457200" indent="-342900">
              <a:buClr>
                <a:schemeClr val="dk1"/>
              </a:buClr>
              <a:buSzPts val="1800"/>
              <a:buFont typeface="Systeemlettertype"/>
              <a:buChar char="-"/>
            </a:pPr>
            <a:r>
              <a:rPr lang="nl-NL" sz="1800" dirty="0">
                <a:solidFill>
                  <a:schemeClr val="dk1"/>
                </a:solidFill>
                <a:latin typeface="Calibri"/>
                <a:ea typeface="Calibri"/>
                <a:cs typeface="Calibri"/>
                <a:sym typeface="Calibri"/>
              </a:rPr>
              <a:t>Elkaar makkelijk kunnen bereiken</a:t>
            </a:r>
          </a:p>
          <a:p>
            <a:pPr marL="457200" lvl="0" indent="-342900">
              <a:buClr>
                <a:schemeClr val="dk1"/>
              </a:buClr>
              <a:buSzPts val="1800"/>
              <a:buFont typeface="Systeemlettertype"/>
              <a:buChar char="-"/>
            </a:pPr>
            <a:r>
              <a:rPr lang="nl-NL" sz="1800" dirty="0">
                <a:solidFill>
                  <a:schemeClr val="dk1"/>
                </a:solidFill>
                <a:latin typeface="Calibri"/>
                <a:ea typeface="Calibri"/>
                <a:cs typeface="Calibri"/>
                <a:sym typeface="Calibri"/>
              </a:rPr>
              <a:t>Communicatie via </a:t>
            </a:r>
            <a:r>
              <a:rPr lang="nl-NL" sz="1800" dirty="0">
                <a:solidFill>
                  <a:schemeClr val="tx1">
                    <a:lumMod val="95000"/>
                    <a:lumOff val="5000"/>
                  </a:schemeClr>
                </a:solidFill>
                <a:latin typeface="Calibri"/>
                <a:ea typeface="Calibri"/>
                <a:cs typeface="Calibri"/>
                <a:sym typeface="Calibri"/>
              </a:rPr>
              <a:t>1 systeem </a:t>
            </a:r>
            <a:r>
              <a:rPr lang="nl-NL" sz="1800" dirty="0">
                <a:solidFill>
                  <a:schemeClr val="dk1"/>
                </a:solidFill>
                <a:latin typeface="Calibri"/>
                <a:ea typeface="Calibri"/>
                <a:cs typeface="Calibri"/>
                <a:sym typeface="Calibri"/>
              </a:rPr>
              <a:t>zodat je onderlinge afspraken kent, dat voorkomt ook dubbel werk</a:t>
            </a:r>
          </a:p>
          <a:p>
            <a:pPr marL="457200" indent="-342900">
              <a:buClr>
                <a:schemeClr val="dk1"/>
              </a:buClr>
              <a:buSzPts val="1800"/>
              <a:buFont typeface="Systeemlettertype"/>
              <a:buChar char="-"/>
            </a:pPr>
            <a:r>
              <a:rPr lang="nl-NL" sz="1800" dirty="0">
                <a:solidFill>
                  <a:schemeClr val="dk1"/>
                </a:solidFill>
                <a:latin typeface="Calibri"/>
                <a:ea typeface="Calibri"/>
                <a:cs typeface="Calibri"/>
                <a:sym typeface="Calibri"/>
              </a:rPr>
              <a:t>Inzage in dossier(s)</a:t>
            </a:r>
          </a:p>
          <a:p>
            <a:pPr marL="457200" lvl="0" indent="-342900">
              <a:buClr>
                <a:schemeClr val="dk1"/>
              </a:buClr>
              <a:buSzPts val="1800"/>
              <a:buFont typeface="Systeemlettertype"/>
              <a:buChar char="-"/>
            </a:pPr>
            <a:r>
              <a:rPr lang="nl-NL" sz="1800" dirty="0">
                <a:solidFill>
                  <a:schemeClr val="dk1"/>
                </a:solidFill>
                <a:latin typeface="Calibri"/>
                <a:ea typeface="Calibri"/>
                <a:cs typeface="Calibri"/>
                <a:sym typeface="Calibri"/>
              </a:rPr>
              <a:t>Eén regisseur die het overzicht bewaart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1"/>
          <p:cNvSpPr txBox="1">
            <a:spLocks noGrp="1"/>
          </p:cNvSpPr>
          <p:nvPr>
            <p:ph type="sldNum" idx="4294967295"/>
          </p:nvPr>
        </p:nvSpPr>
        <p:spPr>
          <a:xfrm>
            <a:off x="6013716" y="6536531"/>
            <a:ext cx="159900" cy="228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NL" sz="1200">
                <a:solidFill>
                  <a:srgbClr val="595959"/>
                </a:solidFill>
              </a:rPr>
              <a:t>9</a:t>
            </a:fld>
            <a:endParaRPr/>
          </a:p>
        </p:txBody>
      </p:sp>
      <p:sp>
        <p:nvSpPr>
          <p:cNvPr id="238" name="Google Shape;238;p21"/>
          <p:cNvSpPr txBox="1"/>
          <p:nvPr/>
        </p:nvSpPr>
        <p:spPr>
          <a:xfrm>
            <a:off x="5652822" y="1632150"/>
            <a:ext cx="6250200" cy="35937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2"/>
              </a:buClr>
              <a:buSzPts val="2000"/>
              <a:buFont typeface="Arial"/>
              <a:buNone/>
            </a:pPr>
            <a:endParaRPr sz="2000">
              <a:solidFill>
                <a:srgbClr val="595959"/>
              </a:solidFill>
              <a:latin typeface="Gill Sans"/>
              <a:ea typeface="Gill Sans"/>
              <a:cs typeface="Gill Sans"/>
              <a:sym typeface="Gill Sans"/>
            </a:endParaRPr>
          </a:p>
          <a:p>
            <a:pPr marL="228600" marR="0" lvl="0" indent="-228600" algn="l" rtl="0">
              <a:lnSpc>
                <a:spcPct val="110000"/>
              </a:lnSpc>
              <a:spcBef>
                <a:spcPts val="700"/>
              </a:spcBef>
              <a:spcAft>
                <a:spcPts val="0"/>
              </a:spcAft>
              <a:buClr>
                <a:schemeClr val="dk2"/>
              </a:buClr>
              <a:buSzPts val="2000"/>
              <a:buFont typeface="Gill Sans"/>
              <a:buChar char="-"/>
            </a:pPr>
            <a:r>
              <a:rPr lang="nl-NL" sz="2000">
                <a:latin typeface="Gill Sans"/>
                <a:ea typeface="Gill Sans"/>
                <a:cs typeface="Gill Sans"/>
                <a:sym typeface="Gill Sans"/>
              </a:rPr>
              <a:t>problemen uit interviews bundelen en samenvatten</a:t>
            </a:r>
            <a:endParaRPr sz="2000">
              <a:latin typeface="Gill Sans"/>
              <a:ea typeface="Gill Sans"/>
              <a:cs typeface="Gill Sans"/>
              <a:sym typeface="Gill Sans"/>
            </a:endParaRPr>
          </a:p>
          <a:p>
            <a:pPr marL="228600" marR="0" lvl="0" indent="-228600" algn="l" rtl="0">
              <a:lnSpc>
                <a:spcPct val="110000"/>
              </a:lnSpc>
              <a:spcBef>
                <a:spcPts val="700"/>
              </a:spcBef>
              <a:spcAft>
                <a:spcPts val="0"/>
              </a:spcAft>
              <a:buSzPts val="2000"/>
              <a:buFont typeface="Gill Sans"/>
              <a:buChar char="-"/>
            </a:pPr>
            <a:r>
              <a:rPr lang="nl-NL" sz="2000">
                <a:latin typeface="Gill Sans"/>
                <a:ea typeface="Gill Sans"/>
                <a:cs typeface="Gill Sans"/>
                <a:sym typeface="Gill Sans"/>
              </a:rPr>
              <a:t>oplossingen bedenken</a:t>
            </a:r>
            <a:endParaRPr sz="2000">
              <a:latin typeface="Gill Sans"/>
              <a:ea typeface="Gill Sans"/>
              <a:cs typeface="Gill Sans"/>
              <a:sym typeface="Gill Sans"/>
            </a:endParaRPr>
          </a:p>
          <a:p>
            <a:pPr marL="228600" marR="0" lvl="0" indent="-228600" algn="l" rtl="0">
              <a:lnSpc>
                <a:spcPct val="110000"/>
              </a:lnSpc>
              <a:spcBef>
                <a:spcPts val="700"/>
              </a:spcBef>
              <a:spcAft>
                <a:spcPts val="0"/>
              </a:spcAft>
              <a:buSzPts val="2000"/>
              <a:buFont typeface="Gill Sans"/>
              <a:buChar char="-"/>
            </a:pPr>
            <a:r>
              <a:rPr lang="nl-NL" sz="2000">
                <a:latin typeface="Gill Sans"/>
                <a:ea typeface="Gill Sans"/>
                <a:cs typeface="Gill Sans"/>
                <a:sym typeface="Gill Sans"/>
              </a:rPr>
              <a:t>oplossingen rangschikken</a:t>
            </a:r>
            <a:endParaRPr sz="2000">
              <a:latin typeface="Gill Sans"/>
              <a:ea typeface="Gill Sans"/>
              <a:cs typeface="Gill Sans"/>
              <a:sym typeface="Gill Sans"/>
            </a:endParaRPr>
          </a:p>
          <a:p>
            <a:pPr marL="228600" marR="0" lvl="0" indent="-228600" algn="l" rtl="0">
              <a:lnSpc>
                <a:spcPct val="110000"/>
              </a:lnSpc>
              <a:spcBef>
                <a:spcPts val="700"/>
              </a:spcBef>
              <a:spcAft>
                <a:spcPts val="0"/>
              </a:spcAft>
              <a:buSzPts val="2000"/>
              <a:buFont typeface="Gill Sans"/>
              <a:buChar char="-"/>
            </a:pPr>
            <a:r>
              <a:rPr lang="nl-NL" sz="2000">
                <a:latin typeface="Gill Sans"/>
                <a:ea typeface="Gill Sans"/>
                <a:cs typeface="Gill Sans"/>
                <a:sym typeface="Gill Sans"/>
              </a:rPr>
              <a:t>programma van eisen maken voor mogelijke oplossing </a:t>
            </a:r>
            <a:endParaRPr sz="2000">
              <a:latin typeface="Gill Sans"/>
              <a:ea typeface="Gill Sans"/>
              <a:cs typeface="Gill Sans"/>
              <a:sym typeface="Gill Sans"/>
            </a:endParaRPr>
          </a:p>
        </p:txBody>
      </p:sp>
      <p:pic>
        <p:nvPicPr>
          <p:cNvPr id="239" name="Google Shape;239;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95875" y="1647449"/>
            <a:ext cx="3029949" cy="2273874"/>
          </a:xfrm>
          <a:prstGeom prst="rect">
            <a:avLst/>
          </a:prstGeom>
          <a:noFill/>
          <a:ln>
            <a:noFill/>
          </a:ln>
        </p:spPr>
      </p:pic>
      <p:pic>
        <p:nvPicPr>
          <p:cNvPr id="240" name="Google Shape;240;p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695876" y="4066725"/>
            <a:ext cx="3029949" cy="2273889"/>
          </a:xfrm>
          <a:prstGeom prst="rect">
            <a:avLst/>
          </a:prstGeom>
          <a:noFill/>
          <a:ln>
            <a:noFill/>
          </a:ln>
        </p:spPr>
      </p:pic>
      <p:pic>
        <p:nvPicPr>
          <p:cNvPr id="241" name="Google Shape;241;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652825" y="4209900"/>
            <a:ext cx="4871473" cy="2152800"/>
          </a:xfrm>
          <a:prstGeom prst="rect">
            <a:avLst/>
          </a:prstGeom>
          <a:noFill/>
          <a:ln>
            <a:noFill/>
          </a:ln>
        </p:spPr>
      </p:pic>
      <p:pic>
        <p:nvPicPr>
          <p:cNvPr id="242" name="Google Shape;242;p2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364725" y="213250"/>
            <a:ext cx="4410026" cy="1278399"/>
          </a:xfrm>
          <a:prstGeom prst="rect">
            <a:avLst/>
          </a:prstGeom>
          <a:noFill/>
          <a:ln>
            <a:noFill/>
          </a:ln>
        </p:spPr>
      </p:pic>
      <p:sp>
        <p:nvSpPr>
          <p:cNvPr id="243" name="Google Shape;243;p21"/>
          <p:cNvSpPr txBox="1">
            <a:spLocks noGrp="1"/>
          </p:cNvSpPr>
          <p:nvPr>
            <p:ph type="title" idx="4294967295"/>
          </p:nvPr>
        </p:nvSpPr>
        <p:spPr>
          <a:xfrm>
            <a:off x="4108016" y="793766"/>
            <a:ext cx="10635600" cy="47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Impact"/>
              <a:buNone/>
            </a:pPr>
            <a:r>
              <a:rPr lang="nl-NL" sz="2800"/>
              <a:t>met professionals</a:t>
            </a:r>
            <a:endParaRPr/>
          </a:p>
        </p:txBody>
      </p:sp>
      <p:sp>
        <p:nvSpPr>
          <p:cNvPr id="244" name="Google Shape;244;p21"/>
          <p:cNvSpPr/>
          <p:nvPr/>
        </p:nvSpPr>
        <p:spPr>
          <a:xfrm rot="-59802">
            <a:off x="1612332" y="444377"/>
            <a:ext cx="2552486" cy="816122"/>
          </a:xfrm>
          <a:prstGeom prst="rect">
            <a:avLst/>
          </a:prstGeom>
          <a:solidFill>
            <a:srgbClr val="F1C232"/>
          </a:solidFill>
          <a:ln>
            <a:noFill/>
          </a:ln>
          <a:effectLst>
            <a:outerShdw blurRad="57150" dist="19050" dir="5400000" algn="bl" rotWithShape="0">
              <a:srgbClr val="000000">
                <a:alpha val="50000"/>
              </a:srgbClr>
            </a:outerShdw>
          </a:effectLst>
        </p:spPr>
        <p:txBody>
          <a:bodyPr spcFirstLastPara="1" wrap="square" lIns="26775" tIns="26775" rIns="26775" bIns="26775" anchor="ctr" anchorCtr="0">
            <a:noAutofit/>
          </a:bodyPr>
          <a:lstStyle/>
          <a:p>
            <a:pPr marL="0" marR="0" lvl="0" indent="0" algn="l" rtl="0">
              <a:spcBef>
                <a:spcPts val="0"/>
              </a:spcBef>
              <a:spcAft>
                <a:spcPts val="0"/>
              </a:spcAft>
              <a:buNone/>
            </a:pPr>
            <a:r>
              <a:rPr lang="nl-NL" sz="3600">
                <a:solidFill>
                  <a:srgbClr val="FFFFFF"/>
                </a:solidFill>
              </a:rPr>
              <a:t> werksessie </a:t>
            </a:r>
            <a:endParaRPr sz="3600" b="0" i="0" u="none" strike="noStrike" cap="none">
              <a:solidFill>
                <a:schemeClr val="dk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9331</TotalTime>
  <Words>853</Words>
  <Application>Microsoft Macintosh PowerPoint</Application>
  <PresentationFormat>Breedbeeld</PresentationFormat>
  <Paragraphs>138</Paragraphs>
  <Slides>13</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Systeemlettertype</vt:lpstr>
      <vt:lpstr>Calibri</vt:lpstr>
      <vt:lpstr>Gill Sans</vt:lpstr>
      <vt:lpstr>Arial</vt:lpstr>
      <vt:lpstr>Impact</vt:lpstr>
      <vt:lpstr>Badge</vt:lpstr>
      <vt:lpstr>Hoe kunnen we de communicatie en het delen van informatie verbeteren ?  </vt:lpstr>
      <vt:lpstr>PowerPoint-presentatie</vt:lpstr>
      <vt:lpstr>PowerPoint-presentatie</vt:lpstr>
      <vt:lpstr>PowerPoint-presentatie</vt:lpstr>
      <vt:lpstr>Ik communiceer met </vt:lpstr>
      <vt:lpstr>Ik deel informatie met </vt:lpstr>
      <vt:lpstr>Mijn netwerk</vt:lpstr>
      <vt:lpstr>met 4 cliënten / mantelzorgers</vt:lpstr>
      <vt:lpstr>met professionals</vt:lpstr>
      <vt:lpstr>Uit de interviews met professionals blijkt :  </vt:lpstr>
      <vt:lpstr>Programma van eisen I - Inhoud</vt:lpstr>
      <vt:lpstr>Programma van eisen II - Proces</vt:lpstr>
      <vt:lpstr>In opdracht van Colette de Vries - Precies!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kunnen we de communicatie en het delen van informatie verbeteren ?  </dc:title>
  <cp:lastModifiedBy>Colette de Vries</cp:lastModifiedBy>
  <cp:revision>18</cp:revision>
  <cp:lastPrinted>2019-09-17T10:58:33Z</cp:lastPrinted>
  <dcterms:modified xsi:type="dcterms:W3CDTF">2019-11-22T12:50:40Z</dcterms:modified>
</cp:coreProperties>
</file>